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37"/>
  </p:notesMasterIdLst>
  <p:sldIdLst>
    <p:sldId id="256" r:id="rId2"/>
    <p:sldId id="257" r:id="rId3"/>
    <p:sldId id="293" r:id="rId4"/>
    <p:sldId id="294" r:id="rId5"/>
    <p:sldId id="295" r:id="rId6"/>
    <p:sldId id="297" r:id="rId7"/>
    <p:sldId id="296" r:id="rId8"/>
    <p:sldId id="298" r:id="rId9"/>
    <p:sldId id="301" r:id="rId10"/>
    <p:sldId id="300" r:id="rId11"/>
    <p:sldId id="299" r:id="rId12"/>
    <p:sldId id="282" r:id="rId13"/>
    <p:sldId id="283" r:id="rId14"/>
    <p:sldId id="284" r:id="rId15"/>
    <p:sldId id="285" r:id="rId16"/>
    <p:sldId id="292" r:id="rId17"/>
    <p:sldId id="302" r:id="rId18"/>
    <p:sldId id="259" r:id="rId19"/>
    <p:sldId id="261" r:id="rId20"/>
    <p:sldId id="262" r:id="rId21"/>
    <p:sldId id="263" r:id="rId22"/>
    <p:sldId id="265" r:id="rId23"/>
    <p:sldId id="266" r:id="rId24"/>
    <p:sldId id="267" r:id="rId25"/>
    <p:sldId id="268" r:id="rId26"/>
    <p:sldId id="269" r:id="rId27"/>
    <p:sldId id="270" r:id="rId28"/>
    <p:sldId id="271" r:id="rId29"/>
    <p:sldId id="273" r:id="rId30"/>
    <p:sldId id="281" r:id="rId31"/>
    <p:sldId id="275" r:id="rId32"/>
    <p:sldId id="280" r:id="rId33"/>
    <p:sldId id="277" r:id="rId34"/>
    <p:sldId id="278" r:id="rId35"/>
    <p:sldId id="279" r:id="rId36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190A5F-BCB6-4E49-9E56-77EC32D3E973}" type="datetimeFigureOut">
              <a:rPr lang="uk-UA" smtClean="0"/>
              <a:pPr/>
              <a:t>19.03.2012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3ABB49-AE44-4B05-9529-83AB07A96B17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37877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3ABB49-AE44-4B05-9529-83AB07A96B17}" type="slidenum">
              <a:rPr lang="uk-UA" smtClean="0"/>
              <a:pPr/>
              <a:t>9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116919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3ABB49-AE44-4B05-9529-83AB07A96B17}" type="slidenum">
              <a:rPr lang="uk-UA" smtClean="0"/>
              <a:pPr/>
              <a:t>11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360118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 сполучна ліні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9" name="Пі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  <p:sp>
        <p:nvSpPr>
          <p:cNvPr id="16" name="Місце для дати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pPr/>
              <a:t>19.03.2012</a:t>
            </a:fld>
            <a:endParaRPr lang="uk-UA"/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5" name="Місце для номера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pPr/>
              <a:t>19.03.2012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pPr/>
              <a:t>19.03.2012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27" name="Місце для вмісту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5" name="Місце для дати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pPr/>
              <a:t>19.03.2012</a:t>
            </a:fld>
            <a:endParaRPr lang="uk-UA"/>
          </a:p>
        </p:txBody>
      </p:sp>
      <p:sp>
        <p:nvSpPr>
          <p:cNvPr id="19" name="Місце для нижнього колонтитула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uk-UA"/>
          </a:p>
        </p:txBody>
      </p:sp>
      <p:sp>
        <p:nvSpPr>
          <p:cNvPr id="16" name="Місце для номера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озділу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 сполучна ліні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Місце для тексту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19" name="Місце для дати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pPr/>
              <a:t>19.03.2012</a:t>
            </a:fld>
            <a:endParaRPr lang="uk-UA"/>
          </a:p>
        </p:txBody>
      </p:sp>
      <p:sp>
        <p:nvSpPr>
          <p:cNvPr id="11" name="Місце для нижнього колонтитула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6" name="Місце для номера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4" name="Місце для вмісту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13" name="Місце для вмісту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1" name="Місце для дати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pPr/>
              <a:t>19.03.2012</a:t>
            </a:fld>
            <a:endParaRPr lang="uk-UA"/>
          </a:p>
        </p:txBody>
      </p:sp>
      <p:sp>
        <p:nvSpPr>
          <p:cNvPr id="10" name="Місце для нижнього колонтитула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1" name="Місце для номера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3" name="Місце для тексту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25" name="Місце для тексту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8" name="Місце для вмісту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10" name="Місце для дати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pPr/>
              <a:t>19.03.2012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1" name="Пряма сполучна ліні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2" name="Місце для дати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pPr/>
              <a:t>19.03.2012</a:t>
            </a:fld>
            <a:endParaRPr lang="uk-UA"/>
          </a:p>
        </p:txBody>
      </p:sp>
      <p:sp>
        <p:nvSpPr>
          <p:cNvPr id="21" name="Місце для нижнього колонтитула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pPr/>
              <a:t>19.03.2012</a:t>
            </a:fld>
            <a:endParaRPr lang="uk-UA"/>
          </a:p>
        </p:txBody>
      </p:sp>
      <p:sp>
        <p:nvSpPr>
          <p:cNvPr id="24" name="Місце для нижнього колонтитула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 сполучна ліні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26" name="Місце для тексту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14" name="Місце для вмісту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5" name="Місце для дати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pPr/>
              <a:t>19.03.2012</a:t>
            </a:fld>
            <a:endParaRPr lang="uk-UA"/>
          </a:p>
        </p:txBody>
      </p:sp>
      <p:sp>
        <p:nvSpPr>
          <p:cNvPr id="29" name="Місце для нижнього колонтитула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Місце для зображення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uk-UA" smtClean="0"/>
              <a:t>Клацніть піктограму, щоб додати зображення</a:t>
            </a:r>
            <a:endParaRPr kumimoji="0" lang="en-US" dirty="0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pPr/>
              <a:t>19.03.2012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1" name="Місце для номера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26" name="Місце для тексту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 сполучна ліні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Місце для тексту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  <p:sp>
        <p:nvSpPr>
          <p:cNvPr id="11" name="Місце для дати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90A66AE-81F5-474A-B74B-EE41E9320F19}" type="datetimeFigureOut">
              <a:rPr lang="uk-UA" smtClean="0"/>
              <a:pPr/>
              <a:t>19.03.2012</a:t>
            </a:fld>
            <a:endParaRPr lang="uk-UA"/>
          </a:p>
        </p:txBody>
      </p:sp>
      <p:sp>
        <p:nvSpPr>
          <p:cNvPr id="28" name="Місце для нижнього колонтитула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Місце для заголовка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9" name="Пряма сполучна ліні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 сполучна ліні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276872"/>
            <a:ext cx="8458200" cy="1222375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Карпатський економічний район, Його коротка характеристика</a:t>
            </a:r>
            <a:endParaRPr lang="uk-UA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5435080" y="5373216"/>
            <a:ext cx="3708920" cy="1484784"/>
          </a:xfrm>
        </p:spPr>
        <p:txBody>
          <a:bodyPr>
            <a:noAutofit/>
          </a:bodyPr>
          <a:lstStyle/>
          <a:p>
            <a:r>
              <a:rPr lang="uk-UA" sz="1800" dirty="0" smtClean="0"/>
              <a:t>Не можна людині дати знання.</a:t>
            </a:r>
          </a:p>
          <a:p>
            <a:r>
              <a:rPr lang="uk-UA" sz="1800" dirty="0" smtClean="0"/>
              <a:t>Можна тільки допомагати їй</a:t>
            </a:r>
          </a:p>
          <a:p>
            <a:r>
              <a:rPr lang="uk-UA" sz="1800" dirty="0" smtClean="0"/>
              <a:t>Відкрити це знання в собі.</a:t>
            </a:r>
          </a:p>
          <a:p>
            <a:r>
              <a:rPr lang="uk-UA" sz="1800" smtClean="0"/>
              <a:t>                       </a:t>
            </a:r>
            <a:r>
              <a:rPr lang="uk-UA" sz="1800" smtClean="0"/>
              <a:t>           </a:t>
            </a:r>
            <a:r>
              <a:rPr lang="uk-UA" sz="1800" dirty="0" smtClean="0"/>
              <a:t>Галілео Галілей</a:t>
            </a:r>
            <a:endParaRPr lang="uk-UA" sz="1800" dirty="0"/>
          </a:p>
        </p:txBody>
      </p:sp>
    </p:spTree>
    <p:extLst>
      <p:ext uri="{BB962C8B-B14F-4D97-AF65-F5344CB8AC3E}">
        <p14:creationId xmlns:p14="http://schemas.microsoft.com/office/powerpoint/2010/main" val="110230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99592" y="5229200"/>
            <a:ext cx="2018630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uk-UA" sz="2400" b="1" dirty="0" smtClean="0"/>
              <a:t>Соляна шахта</a:t>
            </a:r>
            <a:endParaRPr lang="uk-UA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06292"/>
            <a:ext cx="6192688" cy="46367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2524679"/>
            <a:ext cx="4608512" cy="3450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748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 rot="21373035">
            <a:off x="1713320" y="5428932"/>
            <a:ext cx="6336704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2000" dirty="0" smtClean="0"/>
              <a:t>Долина нарцисів – біосферний резерват ЮНЕСКО</a:t>
            </a:r>
            <a:endParaRPr lang="uk-UA" sz="2000" dirty="0"/>
          </a:p>
        </p:txBody>
      </p:sp>
      <p:pic>
        <p:nvPicPr>
          <p:cNvPr id="10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540" y="332656"/>
            <a:ext cx="6679843" cy="5010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87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Група 3 – львівська область</a:t>
            </a:r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957482"/>
            <a:ext cx="8436084" cy="252028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21352874">
            <a:off x="3467640" y="4525883"/>
            <a:ext cx="5156283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uk-UA" dirty="0" smtClean="0"/>
              <a:t>Львів є частиною світової спадщини ЮНЕСКО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81359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11135"/>
            <a:ext cx="8205580" cy="31181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48221" y="3834672"/>
            <a:ext cx="7745325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uk-UA" sz="2000" dirty="0" smtClean="0"/>
              <a:t>Стадіон «Арена Львів» побудований спеціально для Євро 2012</a:t>
            </a:r>
            <a:endParaRPr lang="uk-UA" sz="2000" dirty="0"/>
          </a:p>
        </p:txBody>
      </p:sp>
    </p:spTree>
    <p:extLst>
      <p:ext uri="{BB962C8B-B14F-4D97-AF65-F5344CB8AC3E}">
        <p14:creationId xmlns:p14="http://schemas.microsoft.com/office/powerpoint/2010/main" val="334105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Група 4 – Івано-франківська область</a:t>
            </a:r>
            <a:endParaRPr lang="uk-UA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556792"/>
            <a:ext cx="6925173" cy="4683149"/>
          </a:xfrm>
        </p:spPr>
      </p:pic>
      <p:sp>
        <p:nvSpPr>
          <p:cNvPr id="5" name="TextBox 4"/>
          <p:cNvSpPr txBox="1"/>
          <p:nvPr/>
        </p:nvSpPr>
        <p:spPr>
          <a:xfrm rot="292628">
            <a:off x="3287797" y="6252906"/>
            <a:ext cx="2076466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uk-UA" dirty="0" smtClean="0"/>
              <a:t>Музей «Писанка»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735607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88640"/>
            <a:ext cx="6615442" cy="4968552"/>
          </a:xfrm>
        </p:spPr>
      </p:pic>
      <p:sp>
        <p:nvSpPr>
          <p:cNvPr id="5" name="TextBox 4"/>
          <p:cNvSpPr txBox="1"/>
          <p:nvPr/>
        </p:nvSpPr>
        <p:spPr>
          <a:xfrm rot="218709">
            <a:off x="1629999" y="5280307"/>
            <a:ext cx="4298549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uk-UA" sz="2400" dirty="0" err="1" smtClean="0"/>
              <a:t>Грязевий</a:t>
            </a:r>
            <a:r>
              <a:rPr lang="uk-UA" sz="2400" dirty="0" smtClean="0"/>
              <a:t> вулкан в </a:t>
            </a:r>
            <a:r>
              <a:rPr lang="uk-UA" sz="2400" dirty="0" err="1" smtClean="0"/>
              <a:t>с.Старуня</a:t>
            </a: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415312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29379"/>
            <a:ext cx="3528392" cy="531584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844768"/>
            <a:ext cx="2902893" cy="192604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rot="21388827">
            <a:off x="2904477" y="6134524"/>
            <a:ext cx="2808312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2400" dirty="0" smtClean="0"/>
              <a:t>Трояндове дерево</a:t>
            </a: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8671021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941053" y="2276872"/>
            <a:ext cx="7067128" cy="955576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uk-UA" sz="5400" dirty="0" smtClean="0"/>
              <a:t>«Пошукова робота»</a:t>
            </a:r>
            <a:endParaRPr lang="uk-UA" sz="5400" dirty="0"/>
          </a:p>
        </p:txBody>
      </p:sp>
      <p:sp>
        <p:nvSpPr>
          <p:cNvPr id="5" name="TextBox 4"/>
          <p:cNvSpPr txBox="1"/>
          <p:nvPr/>
        </p:nvSpPr>
        <p:spPr>
          <a:xfrm>
            <a:off x="1403648" y="3156937"/>
            <a:ext cx="6281595" cy="40011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2000" dirty="0" smtClean="0"/>
              <a:t>Родзинки областей Карпатського економічного району</a:t>
            </a:r>
            <a:endParaRPr lang="uk-UA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3728821" y="5923130"/>
            <a:ext cx="53285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Розум – це не посудина, яку треба наповнювати,</a:t>
            </a:r>
          </a:p>
          <a:p>
            <a:r>
              <a:rPr lang="uk-UA" dirty="0" smtClean="0"/>
              <a:t>А вогонь, який належить запалити.</a:t>
            </a:r>
          </a:p>
          <a:p>
            <a:r>
              <a:rPr lang="uk-UA" dirty="0"/>
              <a:t> </a:t>
            </a:r>
            <a:r>
              <a:rPr lang="uk-UA" dirty="0" smtClean="0"/>
              <a:t>                                                      Мудрий Плутарх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6505521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 rot="21351425">
            <a:off x="599391" y="1519757"/>
            <a:ext cx="7807903" cy="19389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«Екзаменаційна лихоманка»</a:t>
            </a:r>
            <a:endParaRPr lang="uk-UA" sz="6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7839" y="3322756"/>
            <a:ext cx="3069295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2400" dirty="0" smtClean="0"/>
              <a:t>Робота з збірником завдань ДПА</a:t>
            </a: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2217251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0"/>
            <a:ext cx="7772400" cy="980728"/>
          </a:xfrm>
        </p:spPr>
        <p:txBody>
          <a:bodyPr/>
          <a:lstStyle/>
          <a:p>
            <a:pPr algn="ctr"/>
            <a:r>
              <a:rPr lang="uk-UA" dirty="0" smtClean="0"/>
              <a:t>І рівень «Я з цим впораюсь»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620688"/>
            <a:ext cx="6400800" cy="537096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/>
              <a:t>Виберіть одну правильну відповідь</a:t>
            </a:r>
            <a:endParaRPr lang="uk-UA" sz="2800" dirty="0"/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971600" y="1462293"/>
            <a:ext cx="7772400" cy="1174619"/>
          </a:xfrm>
          <a:prstGeom prst="rect">
            <a:avLst/>
          </a:prstGeom>
        </p:spPr>
        <p:txBody>
          <a:bodyPr vert="horz" anchor="t">
            <a:normAutofit fontScale="92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2800" dirty="0" smtClean="0"/>
              <a:t>Зазначте в межах якого економічного району розташована крайня західна точка України. </a:t>
            </a:r>
            <a:endParaRPr lang="uk-UA" sz="2800" dirty="0"/>
          </a:p>
        </p:txBody>
      </p:sp>
      <p:sp>
        <p:nvSpPr>
          <p:cNvPr id="5" name="Підзаголовок 4"/>
          <p:cNvSpPr txBox="1">
            <a:spLocks/>
          </p:cNvSpPr>
          <p:nvPr/>
        </p:nvSpPr>
        <p:spPr>
          <a:xfrm>
            <a:off x="3237620" y="3212976"/>
            <a:ext cx="3240360" cy="1944216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marL="0" indent="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400" kern="1200">
                <a:solidFill>
                  <a:schemeClr val="tx2">
                    <a:shade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dirty="0" smtClean="0"/>
              <a:t>А)Карпатський;</a:t>
            </a:r>
          </a:p>
          <a:p>
            <a:r>
              <a:rPr lang="uk-UA" dirty="0" smtClean="0"/>
              <a:t>Б)Північно-Західний;</a:t>
            </a:r>
          </a:p>
          <a:p>
            <a:r>
              <a:rPr lang="uk-UA" dirty="0" smtClean="0"/>
              <a:t>В)Подільський;</a:t>
            </a:r>
          </a:p>
          <a:p>
            <a:r>
              <a:rPr lang="uk-UA" dirty="0" smtClean="0"/>
              <a:t>Г)Причорноморський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598941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 rot="21351425">
            <a:off x="1143347" y="368463"/>
            <a:ext cx="7023973" cy="14465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8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«РЕЦЕНЗІЯ»</a:t>
            </a:r>
            <a:endParaRPr lang="uk-UA" sz="88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8922" y="2204864"/>
            <a:ext cx="7237493" cy="317009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200" i="1" dirty="0" smtClean="0">
                <a:latin typeface="Agatha-Modern" pitchFamily="34" charset="0"/>
              </a:rPr>
              <a:t>План аналізу: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uk-UA" sz="2800" i="1" dirty="0">
                <a:latin typeface="Agatha-Modern" pitchFamily="34" charset="0"/>
              </a:rPr>
              <a:t>п</a:t>
            </a:r>
            <a:r>
              <a:rPr lang="uk-UA" sz="2800" i="1" dirty="0" smtClean="0">
                <a:latin typeface="Agatha-Modern" pitchFamily="34" charset="0"/>
              </a:rPr>
              <a:t>овнота відповіді;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uk-UA" sz="2800" i="1" dirty="0" smtClean="0">
                <a:latin typeface="Agatha-Modern" pitchFamily="34" charset="0"/>
              </a:rPr>
              <a:t>логіка викладу;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uk-UA" sz="2800" i="1" dirty="0">
                <a:latin typeface="Agatha-Modern" pitchFamily="34" charset="0"/>
              </a:rPr>
              <a:t>н</a:t>
            </a:r>
            <a:r>
              <a:rPr lang="uk-UA" sz="2800" i="1" dirty="0" smtClean="0">
                <a:latin typeface="Agatha-Modern" pitchFamily="34" charset="0"/>
              </a:rPr>
              <a:t>аявність/відсутність фактичних помилок у викладі;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uk-UA" sz="2800" i="1" dirty="0" smtClean="0">
                <a:latin typeface="Agatha-Modern" pitchFamily="34" charset="0"/>
              </a:rPr>
              <a:t>мовна грамотність;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uk-UA" sz="2800" i="1" dirty="0">
                <a:latin typeface="Agatha-Modern" pitchFamily="34" charset="0"/>
              </a:rPr>
              <a:t>о</a:t>
            </a:r>
            <a:r>
              <a:rPr lang="uk-UA" sz="2800" i="1" dirty="0" smtClean="0">
                <a:latin typeface="Agatha-Modern" pitchFamily="34" charset="0"/>
              </a:rPr>
              <a:t>цінювання відповіді.</a:t>
            </a:r>
            <a:endParaRPr lang="uk-UA" sz="2800" i="1" dirty="0">
              <a:latin typeface="Agatha-Moder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2757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завдання для самостійного опрацювання: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851920" y="2708920"/>
            <a:ext cx="2180980" cy="864096"/>
          </a:xfrm>
        </p:spPr>
        <p:txBody>
          <a:bodyPr>
            <a:normAutofit/>
          </a:bodyPr>
          <a:lstStyle/>
          <a:p>
            <a:r>
              <a:rPr lang="uk-UA" sz="4400" dirty="0" smtClean="0"/>
              <a:t>В3-19            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08224" y="3573016"/>
            <a:ext cx="45365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>
                <a:solidFill>
                  <a:srgbClr val="C00000"/>
                </a:solidFill>
              </a:rPr>
              <a:t>А) Карпатський;</a:t>
            </a:r>
          </a:p>
          <a:p>
            <a:endParaRPr lang="uk-UA" sz="4400" dirty="0"/>
          </a:p>
        </p:txBody>
      </p:sp>
    </p:spTree>
    <p:extLst>
      <p:ext uri="{BB962C8B-B14F-4D97-AF65-F5344CB8AC3E}">
        <p14:creationId xmlns:p14="http://schemas.microsoft.com/office/powerpoint/2010/main" val="569002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1010444" y="0"/>
            <a:ext cx="7738020" cy="836712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dirty="0" smtClean="0"/>
              <a:t>ІІ рівень. «Віднайди пару»</a:t>
            </a:r>
            <a:endParaRPr lang="uk-UA" dirty="0"/>
          </a:p>
        </p:txBody>
      </p:sp>
      <p:sp>
        <p:nvSpPr>
          <p:cNvPr id="5" name="Подзаголовок 4"/>
          <p:cNvSpPr txBox="1">
            <a:spLocks/>
          </p:cNvSpPr>
          <p:nvPr/>
        </p:nvSpPr>
        <p:spPr>
          <a:xfrm>
            <a:off x="1679054" y="644824"/>
            <a:ext cx="6400800" cy="73660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uk-UA" sz="2800" dirty="0" smtClean="0"/>
              <a:t>Завдання на визначення відповідності</a:t>
            </a:r>
            <a:endParaRPr lang="uk-UA" sz="2800" dirty="0"/>
          </a:p>
        </p:txBody>
      </p:sp>
      <p:sp>
        <p:nvSpPr>
          <p:cNvPr id="8" name="Заголовок 3"/>
          <p:cNvSpPr>
            <a:spLocks noGrp="1"/>
          </p:cNvSpPr>
          <p:nvPr>
            <p:ph type="ctrTitle"/>
          </p:nvPr>
        </p:nvSpPr>
        <p:spPr>
          <a:xfrm>
            <a:off x="1200472" y="1192436"/>
            <a:ext cx="7772400" cy="1132036"/>
          </a:xfrm>
        </p:spPr>
        <p:txBody>
          <a:bodyPr>
            <a:normAutofit/>
          </a:bodyPr>
          <a:lstStyle/>
          <a:p>
            <a:pPr algn="ctr"/>
            <a:r>
              <a:rPr lang="uk-UA" sz="2000" dirty="0" smtClean="0"/>
              <a:t>Знайдіть відповідності між цифрами на карті та назвами економічних районів:</a:t>
            </a:r>
            <a:endParaRPr lang="uk-UA" sz="2000" dirty="0"/>
          </a:p>
        </p:txBody>
      </p:sp>
      <p:sp>
        <p:nvSpPr>
          <p:cNvPr id="9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873152" y="5384800"/>
            <a:ext cx="2448272" cy="1473200"/>
          </a:xfrm>
        </p:spPr>
        <p:txBody>
          <a:bodyPr>
            <a:noAutofit/>
          </a:bodyPr>
          <a:lstStyle/>
          <a:p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А) Північно-східний;</a:t>
            </a:r>
          </a:p>
          <a:p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Б) Карпатський;</a:t>
            </a:r>
          </a:p>
          <a:p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В) Причорноморський;</a:t>
            </a:r>
          </a:p>
          <a:p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Г) Столичний;</a:t>
            </a:r>
          </a:p>
          <a:p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Д) Подільський.</a:t>
            </a:r>
          </a:p>
        </p:txBody>
      </p:sp>
      <p:grpSp>
        <p:nvGrpSpPr>
          <p:cNvPr id="10" name="Групувати 9"/>
          <p:cNvGrpSpPr/>
          <p:nvPr/>
        </p:nvGrpSpPr>
        <p:grpSpPr>
          <a:xfrm>
            <a:off x="2912454" y="1949020"/>
            <a:ext cx="4369668" cy="2680063"/>
            <a:chOff x="2411760" y="1676400"/>
            <a:chExt cx="4369668" cy="2680063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11760" y="1676400"/>
              <a:ext cx="4369668" cy="2680063"/>
            </a:xfrm>
            <a:prstGeom prst="rect">
              <a:avLst/>
            </a:prstGeom>
          </p:spPr>
        </p:pic>
        <p:grpSp>
          <p:nvGrpSpPr>
            <p:cNvPr id="12" name="Групувати 11"/>
            <p:cNvGrpSpPr/>
            <p:nvPr/>
          </p:nvGrpSpPr>
          <p:grpSpPr>
            <a:xfrm>
              <a:off x="2821518" y="2132856"/>
              <a:ext cx="2686586" cy="1368152"/>
              <a:chOff x="2821518" y="2132856"/>
              <a:chExt cx="2686586" cy="1368152"/>
            </a:xfrm>
          </p:grpSpPr>
          <p:sp>
            <p:nvSpPr>
              <p:cNvPr id="13" name="Овал 12"/>
              <p:cNvSpPr/>
              <p:nvPr/>
            </p:nvSpPr>
            <p:spPr>
              <a:xfrm>
                <a:off x="2821518" y="2780928"/>
                <a:ext cx="310321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sz="1400" dirty="0" smtClean="0"/>
                  <a:t>1</a:t>
                </a:r>
                <a:endParaRPr lang="uk-UA" sz="1400" dirty="0"/>
              </a:p>
            </p:txBody>
          </p:sp>
          <p:sp>
            <p:nvSpPr>
              <p:cNvPr id="14" name="Овал 13"/>
              <p:cNvSpPr/>
              <p:nvPr/>
            </p:nvSpPr>
            <p:spPr>
              <a:xfrm>
                <a:off x="4067944" y="2132856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sz="1400" dirty="0"/>
                  <a:t>4</a:t>
                </a:r>
              </a:p>
            </p:txBody>
          </p:sp>
          <p:sp>
            <p:nvSpPr>
              <p:cNvPr id="15" name="Овал 14"/>
              <p:cNvSpPr/>
              <p:nvPr/>
            </p:nvSpPr>
            <p:spPr>
              <a:xfrm>
                <a:off x="5220072" y="2285256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sz="1400" dirty="0" smtClean="0"/>
                  <a:t>2</a:t>
                </a:r>
                <a:endParaRPr lang="uk-UA" sz="1400" dirty="0"/>
              </a:p>
            </p:txBody>
          </p:sp>
          <p:sp>
            <p:nvSpPr>
              <p:cNvPr id="16" name="Овал 15"/>
              <p:cNvSpPr/>
              <p:nvPr/>
            </p:nvSpPr>
            <p:spPr>
              <a:xfrm>
                <a:off x="4364360" y="3212976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sz="1400" dirty="0" smtClean="0"/>
                  <a:t>3</a:t>
                </a:r>
                <a:endParaRPr lang="uk-UA" sz="14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03708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8" grpId="0"/>
      <p:bldP spid="9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4294967295"/>
          </p:nvPr>
        </p:nvSpPr>
        <p:spPr>
          <a:xfrm>
            <a:off x="3079973" y="4797152"/>
            <a:ext cx="3144837" cy="1473200"/>
          </a:xfrm>
        </p:spPr>
        <p:txBody>
          <a:bodyPr>
            <a:noAutofit/>
          </a:bodyPr>
          <a:lstStyle/>
          <a:p>
            <a:pPr algn="l"/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А) Карпатський;</a:t>
            </a:r>
          </a:p>
          <a:p>
            <a:pPr algn="l"/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Б) Столичний;</a:t>
            </a:r>
          </a:p>
          <a:p>
            <a:pPr algn="l"/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В) Північно-Західний;</a:t>
            </a:r>
          </a:p>
          <a:p>
            <a:pPr algn="l"/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Г) Північно-Східний;</a:t>
            </a:r>
          </a:p>
          <a:p>
            <a:pPr algn="l"/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Д) Причорноморський.</a:t>
            </a:r>
            <a:endParaRPr lang="uk-UA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ctrTitle" idx="4294967295"/>
          </p:nvPr>
        </p:nvSpPr>
        <p:spPr>
          <a:xfrm>
            <a:off x="938628" y="188640"/>
            <a:ext cx="7772400" cy="1131887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/>
              <a:t>Знайдіть відповідності між цифрами на карті та назвами економічних районів:</a:t>
            </a:r>
            <a:endParaRPr lang="uk-UA" sz="2800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2411760" y="1676400"/>
            <a:ext cx="4369668" cy="2680063"/>
            <a:chOff x="2411760" y="1676400"/>
            <a:chExt cx="4369668" cy="2680063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11760" y="1676400"/>
              <a:ext cx="4369668" cy="2680063"/>
            </a:xfrm>
            <a:prstGeom prst="rect">
              <a:avLst/>
            </a:prstGeom>
          </p:spPr>
        </p:pic>
        <p:sp>
          <p:nvSpPr>
            <p:cNvPr id="9" name="Овал 8"/>
            <p:cNvSpPr/>
            <p:nvPr/>
          </p:nvSpPr>
          <p:spPr>
            <a:xfrm>
              <a:off x="2821518" y="2780928"/>
              <a:ext cx="310321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1</a:t>
              </a:r>
              <a:endParaRPr lang="uk-UA" dirty="0"/>
            </a:p>
          </p:txBody>
        </p:sp>
        <p:sp>
          <p:nvSpPr>
            <p:cNvPr id="10" name="Овал 9"/>
            <p:cNvSpPr/>
            <p:nvPr/>
          </p:nvSpPr>
          <p:spPr>
            <a:xfrm>
              <a:off x="4067944" y="2132856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/>
                <a:t>4</a:t>
              </a:r>
            </a:p>
          </p:txBody>
        </p:sp>
        <p:sp>
          <p:nvSpPr>
            <p:cNvPr id="11" name="Овал 10"/>
            <p:cNvSpPr/>
            <p:nvPr/>
          </p:nvSpPr>
          <p:spPr>
            <a:xfrm>
              <a:off x="5220072" y="2285256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2</a:t>
              </a:r>
              <a:endParaRPr lang="uk-UA" dirty="0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4364360" y="3212976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3</a:t>
              </a:r>
              <a:endParaRPr lang="uk-UA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8348589" y="6488668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В9-25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293190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 idx="4294967295"/>
          </p:nvPr>
        </p:nvSpPr>
        <p:spPr>
          <a:xfrm>
            <a:off x="0" y="333375"/>
            <a:ext cx="7772400" cy="1395413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/>
              <a:t>Визначте відповідність між економічними районами та промисловими центрами, які в них розташовані:</a:t>
            </a:r>
            <a:endParaRPr lang="uk-UA" sz="2800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4294967295"/>
          </p:nvPr>
        </p:nvSpPr>
        <p:spPr>
          <a:xfrm>
            <a:off x="323528" y="2996952"/>
            <a:ext cx="3024188" cy="2088232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uk-UA" sz="2400" dirty="0" smtClean="0">
                <a:latin typeface="AcademyCTT" pitchFamily="2" charset="0"/>
              </a:rPr>
              <a:t>1)Придніпровський;</a:t>
            </a:r>
          </a:p>
          <a:p>
            <a:pPr marL="0" indent="0" algn="l">
              <a:buNone/>
            </a:pPr>
            <a:r>
              <a:rPr lang="uk-UA" sz="2400" dirty="0" smtClean="0">
                <a:latin typeface="AcademyCTT" pitchFamily="2" charset="0"/>
              </a:rPr>
              <a:t>2) Центральний;</a:t>
            </a:r>
          </a:p>
          <a:p>
            <a:pPr marL="0" indent="0" algn="l">
              <a:buNone/>
            </a:pPr>
            <a:r>
              <a:rPr lang="uk-UA" sz="2400" dirty="0" smtClean="0">
                <a:latin typeface="AcademyCTT" pitchFamily="2" charset="0"/>
              </a:rPr>
              <a:t>3) Карпатський;</a:t>
            </a:r>
          </a:p>
          <a:p>
            <a:pPr marL="0" indent="0" algn="l">
              <a:buNone/>
            </a:pPr>
            <a:r>
              <a:rPr lang="uk-UA" sz="2400" dirty="0" smtClean="0">
                <a:latin typeface="AcademyCTT" pitchFamily="2" charset="0"/>
              </a:rPr>
              <a:t>4) Донецький.</a:t>
            </a:r>
            <a:endParaRPr lang="uk-UA" sz="2400" dirty="0">
              <a:latin typeface="AcademyCTT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40152" y="2994327"/>
            <a:ext cx="255245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cademyCTT" pitchFamily="2" charset="0"/>
              </a:rPr>
              <a:t>А) Краматорськ;</a:t>
            </a:r>
          </a:p>
          <a:p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cademyCTT" pitchFamily="2" charset="0"/>
              </a:rPr>
              <a:t>Б) Луцьк;</a:t>
            </a:r>
          </a:p>
          <a:p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cademyCTT" pitchFamily="2" charset="0"/>
              </a:rPr>
              <a:t>В) Нікополь;</a:t>
            </a:r>
          </a:p>
          <a:p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cademyCTT" pitchFamily="2" charset="0"/>
              </a:rPr>
              <a:t>Г) Олександрія;</a:t>
            </a:r>
          </a:p>
          <a:p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cademyCTT" pitchFamily="2" charset="0"/>
              </a:rPr>
              <a:t>Д) Чернівці.</a:t>
            </a:r>
            <a:endParaRPr lang="uk-UA" sz="2400" dirty="0">
              <a:solidFill>
                <a:schemeClr val="tx1">
                  <a:lumMod val="95000"/>
                  <a:lumOff val="5000"/>
                </a:schemeClr>
              </a:solidFill>
              <a:latin typeface="AcademyCTT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44408" y="6488668"/>
            <a:ext cx="792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В15-25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888124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p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4294967295"/>
          </p:nvPr>
        </p:nvSpPr>
        <p:spPr>
          <a:xfrm>
            <a:off x="3079973" y="4653136"/>
            <a:ext cx="3144837" cy="1473200"/>
          </a:xfrm>
        </p:spPr>
        <p:txBody>
          <a:bodyPr>
            <a:noAutofit/>
          </a:bodyPr>
          <a:lstStyle/>
          <a:p>
            <a:pPr algn="l"/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А) Карпатський;</a:t>
            </a:r>
          </a:p>
          <a:p>
            <a:pPr algn="l"/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Б) Столичний;</a:t>
            </a:r>
          </a:p>
          <a:p>
            <a:pPr algn="l"/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В) Північно-Західний;</a:t>
            </a:r>
          </a:p>
          <a:p>
            <a:pPr algn="l"/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Г) Північно-Східний;</a:t>
            </a:r>
          </a:p>
          <a:p>
            <a:pPr algn="l"/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Д) Причорноморський.</a:t>
            </a:r>
            <a:endParaRPr lang="uk-UA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ctrTitle" idx="4294967295"/>
          </p:nvPr>
        </p:nvSpPr>
        <p:spPr>
          <a:xfrm>
            <a:off x="938628" y="188640"/>
            <a:ext cx="7772400" cy="1131887"/>
          </a:xfrm>
        </p:spPr>
        <p:txBody>
          <a:bodyPr>
            <a:normAutofit/>
          </a:bodyPr>
          <a:lstStyle/>
          <a:p>
            <a:r>
              <a:rPr lang="uk-UA" sz="2800" dirty="0" smtClean="0"/>
              <a:t>Знайдіть відповідності між цифрами на карті та назвами економічних районів:</a:t>
            </a:r>
            <a:endParaRPr lang="uk-UA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8348589" y="6488668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В9-25</a:t>
            </a:r>
            <a:endParaRPr lang="uk-UA" dirty="0"/>
          </a:p>
        </p:txBody>
      </p:sp>
      <p:grpSp>
        <p:nvGrpSpPr>
          <p:cNvPr id="2" name="Групувати 1"/>
          <p:cNvGrpSpPr/>
          <p:nvPr/>
        </p:nvGrpSpPr>
        <p:grpSpPr>
          <a:xfrm>
            <a:off x="2411760" y="1676400"/>
            <a:ext cx="4369668" cy="4272880"/>
            <a:chOff x="2411760" y="1676400"/>
            <a:chExt cx="4369668" cy="4272880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2411760" y="1676400"/>
              <a:ext cx="4369668" cy="2680063"/>
              <a:chOff x="2411760" y="1676400"/>
              <a:chExt cx="4369668" cy="2680063"/>
            </a:xfrm>
          </p:grpSpPr>
          <p:pic>
            <p:nvPicPr>
              <p:cNvPr id="8" name="Рисунок 7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11760" y="1676400"/>
                <a:ext cx="4369668" cy="2680063"/>
              </a:xfrm>
              <a:prstGeom prst="rect">
                <a:avLst/>
              </a:prstGeom>
            </p:spPr>
          </p:pic>
          <p:sp>
            <p:nvSpPr>
              <p:cNvPr id="9" name="Овал 8"/>
              <p:cNvSpPr/>
              <p:nvPr/>
            </p:nvSpPr>
            <p:spPr>
              <a:xfrm>
                <a:off x="2821518" y="2780928"/>
                <a:ext cx="310321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dirty="0" smtClean="0"/>
                  <a:t>1</a:t>
                </a:r>
                <a:endParaRPr lang="uk-UA" dirty="0"/>
              </a:p>
            </p:txBody>
          </p:sp>
          <p:sp>
            <p:nvSpPr>
              <p:cNvPr id="10" name="Овал 9"/>
              <p:cNvSpPr/>
              <p:nvPr/>
            </p:nvSpPr>
            <p:spPr>
              <a:xfrm>
                <a:off x="4067944" y="2132856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dirty="0"/>
                  <a:t>4</a:t>
                </a:r>
              </a:p>
            </p:txBody>
          </p:sp>
          <p:sp>
            <p:nvSpPr>
              <p:cNvPr id="11" name="Овал 10"/>
              <p:cNvSpPr/>
              <p:nvPr/>
            </p:nvSpPr>
            <p:spPr>
              <a:xfrm>
                <a:off x="5220072" y="2285256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dirty="0" smtClean="0"/>
                  <a:t>2</a:t>
                </a:r>
                <a:endParaRPr lang="uk-UA" dirty="0"/>
              </a:p>
            </p:txBody>
          </p:sp>
          <p:sp>
            <p:nvSpPr>
              <p:cNvPr id="12" name="Овал 11"/>
              <p:cNvSpPr/>
              <p:nvPr/>
            </p:nvSpPr>
            <p:spPr>
              <a:xfrm>
                <a:off x="4364360" y="3212976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dirty="0" smtClean="0"/>
                  <a:t>3</a:t>
                </a:r>
                <a:endParaRPr lang="uk-UA" dirty="0"/>
              </a:p>
            </p:txBody>
          </p:sp>
        </p:grpSp>
        <p:cxnSp>
          <p:nvCxnSpPr>
            <p:cNvPr id="4" name="Пряма зі стрілкою 3"/>
            <p:cNvCxnSpPr>
              <a:stCxn id="9" idx="4"/>
            </p:cNvCxnSpPr>
            <p:nvPr/>
          </p:nvCxnSpPr>
          <p:spPr>
            <a:xfrm>
              <a:off x="2976679" y="3068960"/>
              <a:ext cx="587209" cy="1800200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 зі стрілкою 19"/>
            <p:cNvCxnSpPr>
              <a:stCxn id="10" idx="4"/>
            </p:cNvCxnSpPr>
            <p:nvPr/>
          </p:nvCxnSpPr>
          <p:spPr>
            <a:xfrm flipH="1">
              <a:off x="4139952" y="2420888"/>
              <a:ext cx="72008" cy="2664296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 зі стрілкою 25"/>
            <p:cNvCxnSpPr>
              <a:stCxn id="11" idx="4"/>
            </p:cNvCxnSpPr>
            <p:nvPr/>
          </p:nvCxnSpPr>
          <p:spPr>
            <a:xfrm>
              <a:off x="5364088" y="2573288"/>
              <a:ext cx="0" cy="3375992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 зі стрілкою 27"/>
            <p:cNvCxnSpPr>
              <a:stCxn id="12" idx="4"/>
            </p:cNvCxnSpPr>
            <p:nvPr/>
          </p:nvCxnSpPr>
          <p:spPr>
            <a:xfrm>
              <a:off x="4508376" y="3501008"/>
              <a:ext cx="0" cy="2088232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4622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827584" y="332656"/>
            <a:ext cx="7772400" cy="1396752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/>
              <a:t>Визначте відповідність між економічними районами та промисловими центрами, які в них розташовані:</a:t>
            </a:r>
            <a:endParaRPr lang="uk-UA" sz="2800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827584" y="2827565"/>
            <a:ext cx="3024336" cy="1862413"/>
          </a:xfrm>
        </p:spPr>
        <p:txBody>
          <a:bodyPr>
            <a:normAutofit/>
          </a:bodyPr>
          <a:lstStyle/>
          <a:p>
            <a:r>
              <a:rPr lang="uk-UA" sz="2400" dirty="0" smtClean="0"/>
              <a:t>1)Придніпровський;</a:t>
            </a:r>
          </a:p>
          <a:p>
            <a:r>
              <a:rPr lang="uk-UA" sz="2400" dirty="0" smtClean="0"/>
              <a:t>2) Центральний;</a:t>
            </a:r>
          </a:p>
          <a:p>
            <a:r>
              <a:rPr lang="uk-UA" sz="2400" dirty="0" smtClean="0"/>
              <a:t>3) Карпатський;</a:t>
            </a:r>
          </a:p>
          <a:p>
            <a:r>
              <a:rPr lang="uk-UA" sz="2400" dirty="0" smtClean="0"/>
              <a:t>4) Донецький.</a:t>
            </a:r>
            <a:endParaRPr lang="uk-UA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005377" y="2932381"/>
            <a:ext cx="31854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А) Краматорськ;</a:t>
            </a:r>
          </a:p>
          <a:p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Б) Луцьк;</a:t>
            </a:r>
          </a:p>
          <a:p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В) Нікополь;</a:t>
            </a:r>
          </a:p>
          <a:p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Г) Олександрія;</a:t>
            </a:r>
          </a:p>
          <a:p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Д) Чернівці.</a:t>
            </a:r>
            <a:endParaRPr lang="uk-UA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93680" y="6488668"/>
            <a:ext cx="792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В15-25</a:t>
            </a:r>
            <a:endParaRPr lang="uk-UA" dirty="0"/>
          </a:p>
        </p:txBody>
      </p:sp>
      <p:grpSp>
        <p:nvGrpSpPr>
          <p:cNvPr id="2" name="Групувати 1"/>
          <p:cNvGrpSpPr/>
          <p:nvPr/>
        </p:nvGrpSpPr>
        <p:grpSpPr>
          <a:xfrm>
            <a:off x="2726988" y="3219248"/>
            <a:ext cx="2262794" cy="1509274"/>
            <a:chOff x="2843808" y="2423782"/>
            <a:chExt cx="2262794" cy="1509274"/>
          </a:xfrm>
        </p:grpSpPr>
        <p:cxnSp>
          <p:nvCxnSpPr>
            <p:cNvPr id="3" name="Пряма зі стрілкою 2"/>
            <p:cNvCxnSpPr/>
            <p:nvPr/>
          </p:nvCxnSpPr>
          <p:spPr>
            <a:xfrm>
              <a:off x="3666442" y="2423782"/>
              <a:ext cx="1440160" cy="753472"/>
            </a:xfrm>
            <a:prstGeom prst="straightConnector1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 зі стрілкою 9"/>
            <p:cNvCxnSpPr/>
            <p:nvPr/>
          </p:nvCxnSpPr>
          <p:spPr>
            <a:xfrm>
              <a:off x="3059832" y="2800518"/>
              <a:ext cx="2046770" cy="772498"/>
            </a:xfrm>
            <a:prstGeom prst="straightConnector1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 зі стрілкою 11"/>
            <p:cNvCxnSpPr/>
            <p:nvPr/>
          </p:nvCxnSpPr>
          <p:spPr>
            <a:xfrm>
              <a:off x="3059832" y="3356992"/>
              <a:ext cx="2046770" cy="576064"/>
            </a:xfrm>
            <a:prstGeom prst="straightConnector1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 зі стрілкою 13"/>
            <p:cNvCxnSpPr/>
            <p:nvPr/>
          </p:nvCxnSpPr>
          <p:spPr>
            <a:xfrm flipV="1">
              <a:off x="2843808" y="2423782"/>
              <a:ext cx="2262794" cy="1365258"/>
            </a:xfrm>
            <a:prstGeom prst="straightConnector1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7988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 txBox="1">
            <a:spLocks/>
          </p:cNvSpPr>
          <p:nvPr/>
        </p:nvSpPr>
        <p:spPr>
          <a:xfrm>
            <a:off x="1197842" y="1939535"/>
            <a:ext cx="6694512" cy="1066866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4400" dirty="0" smtClean="0"/>
              <a:t>ІІІ рівень. Зробимо разом.</a:t>
            </a:r>
            <a:endParaRPr lang="uk-UA" sz="4400" dirty="0"/>
          </a:p>
        </p:txBody>
      </p:sp>
      <p:sp>
        <p:nvSpPr>
          <p:cNvPr id="6" name="Подзаголовок 4"/>
          <p:cNvSpPr txBox="1">
            <a:spLocks/>
          </p:cNvSpPr>
          <p:nvPr/>
        </p:nvSpPr>
        <p:spPr>
          <a:xfrm>
            <a:off x="1344698" y="3356992"/>
            <a:ext cx="6400800" cy="873545"/>
          </a:xfrm>
          <a:prstGeom prst="rect">
            <a:avLst/>
          </a:prstGeom>
        </p:spPr>
        <p:txBody>
          <a:bodyPr vert="horz">
            <a:normAutofit fontScale="92500" lnSpcReduction="20000"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uk-UA" dirty="0" smtClean="0"/>
              <a:t>Завдання на вираження правильної послідовності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17671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 idx="4294967295"/>
          </p:nvPr>
        </p:nvSpPr>
        <p:spPr>
          <a:xfrm>
            <a:off x="755576" y="476672"/>
            <a:ext cx="7772400" cy="1036637"/>
          </a:xfrm>
        </p:spPr>
        <p:txBody>
          <a:bodyPr>
            <a:noAutofit/>
          </a:bodyPr>
          <a:lstStyle/>
          <a:p>
            <a:r>
              <a:rPr lang="uk-UA" sz="2800" dirty="0" smtClean="0"/>
              <a:t>Розташуйте послідовно за площею економічні райони України, починаючи від найменшого.</a:t>
            </a:r>
            <a:endParaRPr lang="uk-UA" sz="28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4294967295"/>
          </p:nvPr>
        </p:nvSpPr>
        <p:spPr>
          <a:xfrm>
            <a:off x="1691680" y="2852936"/>
            <a:ext cx="5688013" cy="1473200"/>
          </a:xfrm>
        </p:spPr>
        <p:txBody>
          <a:bodyPr>
            <a:noAutofit/>
          </a:bodyPr>
          <a:lstStyle/>
          <a:p>
            <a:pPr algn="l"/>
            <a:r>
              <a:rPr lang="uk-UA" sz="2400" dirty="0" smtClean="0"/>
              <a:t>А) Карпатський економічний район;</a:t>
            </a:r>
          </a:p>
          <a:p>
            <a:pPr algn="l"/>
            <a:r>
              <a:rPr lang="uk-UA" sz="2400" dirty="0" smtClean="0"/>
              <a:t>Б) Південний </a:t>
            </a:r>
            <a:r>
              <a:rPr lang="uk-UA" sz="2400" dirty="0"/>
              <a:t>економічний </a:t>
            </a:r>
            <a:r>
              <a:rPr lang="uk-UA" sz="2400" dirty="0" smtClean="0"/>
              <a:t>район;</a:t>
            </a:r>
          </a:p>
          <a:p>
            <a:pPr algn="l"/>
            <a:r>
              <a:rPr lang="uk-UA" sz="2400" dirty="0" smtClean="0"/>
              <a:t>В) Центральний </a:t>
            </a:r>
            <a:r>
              <a:rPr lang="uk-UA" sz="2400" dirty="0"/>
              <a:t>економічний </a:t>
            </a:r>
            <a:r>
              <a:rPr lang="uk-UA" sz="2400" dirty="0" smtClean="0"/>
              <a:t>район;</a:t>
            </a:r>
          </a:p>
          <a:p>
            <a:pPr algn="l"/>
            <a:r>
              <a:rPr lang="uk-UA" sz="2400" dirty="0" smtClean="0"/>
              <a:t>Г) Північно-Західний </a:t>
            </a:r>
            <a:r>
              <a:rPr lang="uk-UA" sz="2400" dirty="0"/>
              <a:t>економічний </a:t>
            </a:r>
            <a:r>
              <a:rPr lang="uk-UA" sz="2400" dirty="0" smtClean="0"/>
              <a:t>район.</a:t>
            </a:r>
            <a:endParaRPr lang="uk-UA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8244408" y="6488668"/>
            <a:ext cx="835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В23-30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02967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 idx="4294967295"/>
          </p:nvPr>
        </p:nvSpPr>
        <p:spPr>
          <a:xfrm>
            <a:off x="899592" y="476672"/>
            <a:ext cx="7772400" cy="1036637"/>
          </a:xfrm>
        </p:spPr>
        <p:txBody>
          <a:bodyPr>
            <a:noAutofit/>
          </a:bodyPr>
          <a:lstStyle/>
          <a:p>
            <a:r>
              <a:rPr lang="uk-UA" sz="2800" dirty="0" smtClean="0"/>
              <a:t>Розташуйте послідовно за площею економічні райони України, починаючи від найменшого.</a:t>
            </a:r>
            <a:endParaRPr lang="uk-UA" sz="28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4294967295"/>
          </p:nvPr>
        </p:nvSpPr>
        <p:spPr>
          <a:xfrm>
            <a:off x="1835696" y="2708920"/>
            <a:ext cx="5688013" cy="1473200"/>
          </a:xfrm>
        </p:spPr>
        <p:txBody>
          <a:bodyPr>
            <a:noAutofit/>
          </a:bodyPr>
          <a:lstStyle/>
          <a:p>
            <a:pPr algn="l"/>
            <a:r>
              <a:rPr lang="uk-UA" sz="2400" dirty="0" smtClean="0"/>
              <a:t>А) Карпатський економічний район;</a:t>
            </a:r>
          </a:p>
          <a:p>
            <a:pPr algn="l"/>
            <a:r>
              <a:rPr lang="uk-UA" sz="2400" dirty="0" smtClean="0"/>
              <a:t>Б) Південний </a:t>
            </a:r>
            <a:r>
              <a:rPr lang="uk-UA" sz="2400" dirty="0"/>
              <a:t>економічний </a:t>
            </a:r>
            <a:r>
              <a:rPr lang="uk-UA" sz="2400" dirty="0" smtClean="0"/>
              <a:t>район;</a:t>
            </a:r>
          </a:p>
          <a:p>
            <a:pPr algn="l"/>
            <a:r>
              <a:rPr lang="uk-UA" sz="2400" dirty="0" smtClean="0"/>
              <a:t>В) Центральний </a:t>
            </a:r>
            <a:r>
              <a:rPr lang="uk-UA" sz="2400" dirty="0"/>
              <a:t>економічний </a:t>
            </a:r>
            <a:r>
              <a:rPr lang="uk-UA" sz="2400" dirty="0" smtClean="0"/>
              <a:t>район;</a:t>
            </a:r>
          </a:p>
          <a:p>
            <a:pPr algn="l"/>
            <a:r>
              <a:rPr lang="uk-UA" sz="2400" dirty="0" smtClean="0"/>
              <a:t>Г) Північно-Західний </a:t>
            </a:r>
            <a:r>
              <a:rPr lang="uk-UA" sz="2400" dirty="0"/>
              <a:t>економічний </a:t>
            </a:r>
            <a:r>
              <a:rPr lang="uk-UA" sz="2400" dirty="0" smtClean="0"/>
              <a:t>район.</a:t>
            </a:r>
            <a:endParaRPr lang="uk-UA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8348589" y="6488668"/>
            <a:ext cx="835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В23-30</a:t>
            </a:r>
            <a:endParaRPr lang="uk-UA" dirty="0"/>
          </a:p>
        </p:txBody>
      </p:sp>
      <p:sp>
        <p:nvSpPr>
          <p:cNvPr id="7" name="TextBox 6"/>
          <p:cNvSpPr txBox="1"/>
          <p:nvPr/>
        </p:nvSpPr>
        <p:spPr>
          <a:xfrm>
            <a:off x="3131840" y="4939488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rgbClr val="C00000"/>
                </a:solidFill>
              </a:rPr>
              <a:t>Відповідь: ГВБА</a:t>
            </a:r>
            <a:endParaRPr lang="uk-UA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505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 idx="4294967295"/>
          </p:nvPr>
        </p:nvSpPr>
        <p:spPr>
          <a:xfrm>
            <a:off x="1907704" y="-26866"/>
            <a:ext cx="5151279" cy="830317"/>
          </a:xfrm>
        </p:spPr>
        <p:txBody>
          <a:bodyPr/>
          <a:lstStyle/>
          <a:p>
            <a:pPr algn="ctr"/>
            <a:r>
              <a:rPr lang="en-US" dirty="0" smtClean="0"/>
              <a:t>IV </a:t>
            </a:r>
            <a:r>
              <a:rPr lang="uk-UA" dirty="0" smtClean="0"/>
              <a:t>рівень. Поміркуй.</a:t>
            </a:r>
            <a:endParaRPr lang="uk-UA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4294967295"/>
          </p:nvPr>
        </p:nvSpPr>
        <p:spPr>
          <a:xfrm>
            <a:off x="2555776" y="764704"/>
            <a:ext cx="3672408" cy="7920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2400" dirty="0" smtClean="0"/>
              <a:t>Завдання відкритого типу</a:t>
            </a:r>
            <a:endParaRPr lang="uk-UA" sz="2400" dirty="0"/>
          </a:p>
        </p:txBody>
      </p:sp>
      <p:sp>
        <p:nvSpPr>
          <p:cNvPr id="6" name="Заголовок 3"/>
          <p:cNvSpPr txBox="1">
            <a:spLocks/>
          </p:cNvSpPr>
          <p:nvPr/>
        </p:nvSpPr>
        <p:spPr>
          <a:xfrm rot="21412273">
            <a:off x="689013" y="1412939"/>
            <a:ext cx="7988747" cy="245203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ndara"/>
                <a:ea typeface="+mj-ea"/>
                <a:cs typeface="+mj-cs"/>
              </a:rPr>
              <a:t>За яким планом вивчають економічні райони? Назвіть галузі спеціалізації економічного району на території якого проживаєте.</a:t>
            </a:r>
            <a:endParaRPr kumimoji="0" lang="uk-UA" sz="40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Candara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8890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я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3911523"/>
              </p:ext>
            </p:extLst>
          </p:nvPr>
        </p:nvGraphicFramePr>
        <p:xfrm>
          <a:off x="755575" y="3284984"/>
          <a:ext cx="7992888" cy="1630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7"/>
                <a:gridCol w="1440160"/>
                <a:gridCol w="1152128"/>
                <a:gridCol w="1440160"/>
                <a:gridCol w="432048"/>
                <a:gridCol w="432048"/>
                <a:gridCol w="432048"/>
                <a:gridCol w="360040"/>
                <a:gridCol w="468051"/>
                <a:gridCol w="1332148"/>
              </a:tblGrid>
              <a:tr h="370840"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№</a:t>
                      </a:r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Прізвище</a:t>
                      </a:r>
                      <a:r>
                        <a:rPr lang="uk-UA" sz="1400" baseline="0" dirty="0" smtClean="0"/>
                        <a:t> та ім’я </a:t>
                      </a:r>
                      <a:r>
                        <a:rPr lang="uk-UA" sz="1400" dirty="0" smtClean="0"/>
                        <a:t>учня</a:t>
                      </a:r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«Рецензія»</a:t>
                      </a:r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«Пошукова</a:t>
                      </a:r>
                      <a:r>
                        <a:rPr lang="uk-UA" sz="1400" baseline="0" dirty="0" smtClean="0"/>
                        <a:t> </a:t>
                      </a:r>
                      <a:r>
                        <a:rPr lang="uk-UA" sz="1400" dirty="0" smtClean="0"/>
                        <a:t>робота»</a:t>
                      </a:r>
                      <a:endParaRPr lang="uk-UA" sz="1400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«Екзаменаційна</a:t>
                      </a:r>
                      <a:r>
                        <a:rPr lang="uk-UA" sz="1400" baseline="0" dirty="0" smtClean="0"/>
                        <a:t> лихоманка»</a:t>
                      </a:r>
                      <a:endParaRPr lang="uk-UA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Сума балів</a:t>
                      </a:r>
                      <a:endParaRPr lang="uk-UA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0-3 б.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0-3 б.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</a:t>
                      </a:r>
                      <a:endParaRPr lang="uk-UA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</a:t>
                      </a:r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-</a:t>
                      </a:r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</a:t>
                      </a:r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</a:t>
                      </a:r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 rot="21447227">
            <a:off x="2280903" y="447780"/>
            <a:ext cx="5198554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4000" dirty="0" smtClean="0"/>
              <a:t>Картка самоконтролю</a:t>
            </a:r>
            <a:endParaRPr lang="uk-UA" sz="4000" dirty="0"/>
          </a:p>
        </p:txBody>
      </p:sp>
    </p:spTree>
    <p:extLst>
      <p:ext uri="{BB962C8B-B14F-4D97-AF65-F5344CB8AC3E}">
        <p14:creationId xmlns:p14="http://schemas.microsoft.com/office/powerpoint/2010/main" val="2311138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276271">
            <a:off x="1259632" y="427192"/>
            <a:ext cx="6696744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200" dirty="0" smtClean="0"/>
              <a:t>«</a:t>
            </a:r>
            <a:r>
              <a:rPr lang="uk-UA" sz="3200" dirty="0" err="1" smtClean="0"/>
              <a:t>Довідничок</a:t>
            </a:r>
            <a:r>
              <a:rPr lang="uk-UA" sz="3200" dirty="0" smtClean="0"/>
              <a:t> географа»</a:t>
            </a:r>
            <a:endParaRPr lang="uk-UA" sz="3200" dirty="0"/>
          </a:p>
        </p:txBody>
      </p:sp>
      <p:graphicFrame>
        <p:nvGraphicFramePr>
          <p:cNvPr id="3" name="Таблиця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2113410"/>
              </p:ext>
            </p:extLst>
          </p:nvPr>
        </p:nvGraphicFramePr>
        <p:xfrm>
          <a:off x="1321950" y="2132856"/>
          <a:ext cx="6696744" cy="2880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61486"/>
                <a:gridCol w="3435258"/>
              </a:tblGrid>
              <a:tr h="347914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Назва економічного району</a:t>
                      </a:r>
                      <a:endParaRPr lang="uk-UA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Галузі спеціалізації</a:t>
                      </a:r>
                      <a:endParaRPr lang="uk-UA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2532406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uk-UA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uk-UA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435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 idx="4294967295"/>
          </p:nvPr>
        </p:nvSpPr>
        <p:spPr>
          <a:xfrm>
            <a:off x="323528" y="0"/>
            <a:ext cx="8208912" cy="764704"/>
          </a:xfrm>
        </p:spPr>
        <p:txBody>
          <a:bodyPr>
            <a:normAutofit/>
          </a:bodyPr>
          <a:lstStyle/>
          <a:p>
            <a:r>
              <a:rPr lang="de-DE" dirty="0" smtClean="0"/>
              <a:t>V </a:t>
            </a:r>
            <a:r>
              <a:rPr lang="uk-UA" dirty="0" smtClean="0"/>
              <a:t>рівень. Географічний практикум.</a:t>
            </a:r>
            <a:endParaRPr lang="uk-UA" dirty="0"/>
          </a:p>
        </p:txBody>
      </p:sp>
      <p:sp>
        <p:nvSpPr>
          <p:cNvPr id="5" name="Підзаголовок 4"/>
          <p:cNvSpPr>
            <a:spLocks noGrp="1"/>
          </p:cNvSpPr>
          <p:nvPr>
            <p:ph type="subTitle" idx="4294967295"/>
          </p:nvPr>
        </p:nvSpPr>
        <p:spPr>
          <a:xfrm>
            <a:off x="1619672" y="620688"/>
            <a:ext cx="5472608" cy="7920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dirty="0" smtClean="0"/>
              <a:t>Завдання на контурній карті</a:t>
            </a:r>
            <a:endParaRPr lang="uk-UA" dirty="0"/>
          </a:p>
        </p:txBody>
      </p:sp>
      <p:sp>
        <p:nvSpPr>
          <p:cNvPr id="6" name="Заголовок 3"/>
          <p:cNvSpPr txBox="1">
            <a:spLocks/>
          </p:cNvSpPr>
          <p:nvPr/>
        </p:nvSpPr>
        <p:spPr>
          <a:xfrm>
            <a:off x="971600" y="4869160"/>
            <a:ext cx="7772400" cy="578152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uk-UA" sz="2000" dirty="0" smtClean="0"/>
              <a:t>Позначте на контурній карті економічні райони України.</a:t>
            </a:r>
            <a:endParaRPr lang="uk-UA" sz="20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459989"/>
            <a:ext cx="4536504" cy="3169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07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700808"/>
            <a:ext cx="6192688" cy="4025889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solidFill>
                  <a:srgbClr val="C00000"/>
                </a:solidFill>
              </a:rPr>
              <a:t>Правильна відповідь:</a:t>
            </a:r>
            <a:endParaRPr lang="uk-UA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749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55576" y="411142"/>
            <a:ext cx="7772400" cy="1780108"/>
          </a:xfrm>
        </p:spPr>
        <p:txBody>
          <a:bodyPr>
            <a:noAutofit/>
          </a:bodyPr>
          <a:lstStyle/>
          <a:p>
            <a:r>
              <a:rPr lang="uk-UA" sz="2000" dirty="0" smtClean="0"/>
              <a:t>Позначте на контурній карті економічні райони України, до яких належать такі області: Харківська, Рівненська, Кіровоградська, Запорізька, Чернігівська, Миколаївська.</a:t>
            </a:r>
            <a:endParaRPr lang="uk-UA" sz="2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395" y="1702398"/>
            <a:ext cx="5076056" cy="354593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172400" y="6488668"/>
            <a:ext cx="806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В15-34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05904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solidFill>
                  <a:srgbClr val="C00000"/>
                </a:solidFill>
              </a:rPr>
              <a:t>Правильна відповідь:</a:t>
            </a:r>
            <a:endParaRPr lang="uk-UA" dirty="0">
              <a:solidFill>
                <a:srgbClr val="C0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664706"/>
            <a:ext cx="6200473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310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 rot="372246">
            <a:off x="2541203" y="510253"/>
            <a:ext cx="4489686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3600" dirty="0" smtClean="0"/>
              <a:t>Домашнє завдання</a:t>
            </a:r>
            <a:endParaRPr lang="uk-UA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1916832"/>
            <a:ext cx="8640960" cy="19389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uk-UA" sz="2400" dirty="0" smtClean="0"/>
              <a:t>Опрацювати </a:t>
            </a:r>
            <a:r>
              <a:rPr lang="uk-UA" sz="2400" smtClean="0"/>
              <a:t>текст підручника </a:t>
            </a:r>
            <a:r>
              <a:rPr lang="uk-UA" sz="2400" dirty="0" smtClean="0"/>
              <a:t>(с 205-212, параграф 35)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uk-UA" sz="2400" dirty="0" smtClean="0"/>
              <a:t>Випереджальне завдання:</a:t>
            </a:r>
          </a:p>
          <a:p>
            <a:r>
              <a:rPr lang="uk-UA" sz="2400" dirty="0"/>
              <a:t> </a:t>
            </a:r>
            <a:r>
              <a:rPr lang="uk-UA" sz="2400" dirty="0" smtClean="0"/>
              <a:t>користуючись додатковою літературою та джерелами мережі Інтернет складіть коротке повідомлення про пам'ятки культури одного з міст  Північно-Західного району.</a:t>
            </a: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2855836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276872"/>
            <a:ext cx="8458200" cy="1222375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Карпатський економічний район, Його коротка характеристика</a:t>
            </a:r>
            <a:endParaRPr lang="uk-UA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5435080" y="5373216"/>
            <a:ext cx="3708920" cy="1484784"/>
          </a:xfrm>
        </p:spPr>
        <p:txBody>
          <a:bodyPr>
            <a:noAutofit/>
          </a:bodyPr>
          <a:lstStyle/>
          <a:p>
            <a:r>
              <a:rPr lang="uk-UA" sz="1800" dirty="0" smtClean="0"/>
              <a:t>Не можна людині дати знання.</a:t>
            </a:r>
          </a:p>
          <a:p>
            <a:r>
              <a:rPr lang="uk-UA" sz="1800" dirty="0" smtClean="0"/>
              <a:t>Можна тільки допомагати їй</a:t>
            </a:r>
          </a:p>
          <a:p>
            <a:r>
              <a:rPr lang="uk-UA" sz="1800" dirty="0" smtClean="0"/>
              <a:t>Відкрити це знання в собі.</a:t>
            </a:r>
          </a:p>
          <a:p>
            <a:r>
              <a:rPr lang="uk-UA" sz="1800" smtClean="0"/>
              <a:t>                           </a:t>
            </a:r>
            <a:r>
              <a:rPr lang="uk-UA" sz="1800" smtClean="0"/>
              <a:t>Галілео </a:t>
            </a:r>
            <a:r>
              <a:rPr lang="uk-UA" sz="1800" dirty="0" smtClean="0"/>
              <a:t>Галілей</a:t>
            </a:r>
            <a:endParaRPr lang="uk-UA" sz="1800" dirty="0"/>
          </a:p>
        </p:txBody>
      </p:sp>
    </p:spTree>
    <p:extLst>
      <p:ext uri="{BB962C8B-B14F-4D97-AF65-F5344CB8AC3E}">
        <p14:creationId xmlns:p14="http://schemas.microsoft.com/office/powerpoint/2010/main" val="318760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941053" y="2276872"/>
            <a:ext cx="7067128" cy="955576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uk-UA" sz="5400" dirty="0" smtClean="0"/>
              <a:t>«Пошукова робота»</a:t>
            </a:r>
            <a:endParaRPr lang="uk-UA" sz="5400" dirty="0"/>
          </a:p>
        </p:txBody>
      </p:sp>
      <p:sp>
        <p:nvSpPr>
          <p:cNvPr id="5" name="TextBox 4"/>
          <p:cNvSpPr txBox="1"/>
          <p:nvPr/>
        </p:nvSpPr>
        <p:spPr>
          <a:xfrm>
            <a:off x="1403648" y="3156937"/>
            <a:ext cx="6281595" cy="40011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2000" dirty="0" smtClean="0"/>
              <a:t>Родзинки областей Карпатського економічного району</a:t>
            </a:r>
            <a:endParaRPr lang="uk-UA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3728821" y="5923130"/>
            <a:ext cx="53285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Розум – це не посудина, яку треба наповнювати,</a:t>
            </a:r>
          </a:p>
          <a:p>
            <a:r>
              <a:rPr lang="uk-UA" dirty="0" smtClean="0"/>
              <a:t>А вогонь, який належить запалити.</a:t>
            </a:r>
          </a:p>
          <a:p>
            <a:r>
              <a:rPr lang="uk-UA" dirty="0"/>
              <a:t> </a:t>
            </a:r>
            <a:r>
              <a:rPr lang="uk-UA" dirty="0" smtClean="0"/>
              <a:t>                                                      Мудрий Плутарх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0536502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7815" y="1554163"/>
            <a:ext cx="3620769" cy="4525962"/>
          </a:xfrm>
        </p:spPr>
      </p:pic>
      <p:sp>
        <p:nvSpPr>
          <p:cNvPr id="6" name="TextBox 5"/>
          <p:cNvSpPr txBox="1"/>
          <p:nvPr/>
        </p:nvSpPr>
        <p:spPr>
          <a:xfrm>
            <a:off x="1969941" y="6083122"/>
            <a:ext cx="5481693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uk-UA" dirty="0" smtClean="0"/>
              <a:t>Леонід Каденюк – перший український космонавт</a:t>
            </a:r>
            <a:endParaRPr lang="uk-UA" dirty="0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</p:spPr>
        <p:txBody>
          <a:bodyPr/>
          <a:lstStyle/>
          <a:p>
            <a:pPr algn="ctr"/>
            <a:r>
              <a:rPr lang="uk-UA" dirty="0" smtClean="0"/>
              <a:t>ГРУПА 1 – чернівецька область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80266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6" y="791692"/>
            <a:ext cx="8191500" cy="4525962"/>
          </a:xfrm>
        </p:spPr>
      </p:pic>
      <p:sp>
        <p:nvSpPr>
          <p:cNvPr id="5" name="TextBox 4"/>
          <p:cNvSpPr txBox="1"/>
          <p:nvPr/>
        </p:nvSpPr>
        <p:spPr>
          <a:xfrm rot="224822">
            <a:off x="433311" y="5188742"/>
            <a:ext cx="2284023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uk-UA" dirty="0" smtClean="0"/>
              <a:t>Хотинська фортеця</a:t>
            </a:r>
            <a:endParaRPr lang="uk-UA" dirty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52838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67502"/>
            <a:ext cx="7611785" cy="50781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rot="21400330">
            <a:off x="5014818" y="5451384"/>
            <a:ext cx="3118482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uk-UA" sz="2400" dirty="0" smtClean="0"/>
              <a:t>Галицький монастир</a:t>
            </a: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1103063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439165"/>
            <a:ext cx="5733557" cy="430016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rot="157159">
            <a:off x="2215489" y="5797687"/>
            <a:ext cx="2574908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dirty="0"/>
              <a:t>Географічний центр Європи</a:t>
            </a:r>
          </a:p>
          <a:p>
            <a:endParaRPr lang="uk-UA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</p:spPr>
        <p:txBody>
          <a:bodyPr/>
          <a:lstStyle/>
          <a:p>
            <a:pPr algn="ctr"/>
            <a:r>
              <a:rPr lang="uk-UA" dirty="0" err="1" smtClean="0"/>
              <a:t>ГРУпа</a:t>
            </a:r>
            <a:r>
              <a:rPr lang="uk-UA" dirty="0" smtClean="0"/>
              <a:t> 2 – закарпатська область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66470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алка">
  <a:themeElements>
    <a:clrScheme name="Базова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Валка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алка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152</TotalTime>
  <Words>708</Words>
  <Application>Microsoft Office PowerPoint</Application>
  <PresentationFormat>Экран (4:3)</PresentationFormat>
  <Paragraphs>160</Paragraphs>
  <Slides>35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Валка</vt:lpstr>
      <vt:lpstr>Карпатський економічний район, Його коротка характеристика</vt:lpstr>
      <vt:lpstr>Презентация PowerPoint</vt:lpstr>
      <vt:lpstr>Презентация PowerPoint</vt:lpstr>
      <vt:lpstr>Карпатський економічний район, Його коротка характеристика</vt:lpstr>
      <vt:lpstr>«Пошукова робота»</vt:lpstr>
      <vt:lpstr>ГРУПА 1 – чернівецька область</vt:lpstr>
      <vt:lpstr>Презентация PowerPoint</vt:lpstr>
      <vt:lpstr>Презентация PowerPoint</vt:lpstr>
      <vt:lpstr>ГРУпа 2 – закарпатська область</vt:lpstr>
      <vt:lpstr>Презентация PowerPoint</vt:lpstr>
      <vt:lpstr>Презентация PowerPoint</vt:lpstr>
      <vt:lpstr>Група 3 – львівська область</vt:lpstr>
      <vt:lpstr>Презентация PowerPoint</vt:lpstr>
      <vt:lpstr>Група 4 – Івано-франківська область</vt:lpstr>
      <vt:lpstr>Презентация PowerPoint</vt:lpstr>
      <vt:lpstr>Презентация PowerPoint</vt:lpstr>
      <vt:lpstr>«Пошукова робота»</vt:lpstr>
      <vt:lpstr>Презентация PowerPoint</vt:lpstr>
      <vt:lpstr>І рівень «Я з цим впораюсь»</vt:lpstr>
      <vt:lpstr>завдання для самостійного опрацювання:</vt:lpstr>
      <vt:lpstr>Знайдіть відповідності між цифрами на карті та назвами економічних районів:</vt:lpstr>
      <vt:lpstr>Знайдіть відповідності між цифрами на карті та назвами економічних районів:</vt:lpstr>
      <vt:lpstr>Визначте відповідність між економічними районами та промисловими центрами, які в них розташовані:</vt:lpstr>
      <vt:lpstr>Знайдіть відповідності між цифрами на карті та назвами економічних районів:</vt:lpstr>
      <vt:lpstr>Визначте відповідність між економічними районами та промисловими центрами, які в них розташовані:</vt:lpstr>
      <vt:lpstr>Презентация PowerPoint</vt:lpstr>
      <vt:lpstr>Розташуйте послідовно за площею економічні райони України, починаючи від найменшого.</vt:lpstr>
      <vt:lpstr>Розташуйте послідовно за площею економічні райони України, починаючи від найменшого.</vt:lpstr>
      <vt:lpstr>IV рівень. Поміркуй.</vt:lpstr>
      <vt:lpstr>Презентация PowerPoint</vt:lpstr>
      <vt:lpstr>V рівень. Географічний практикум.</vt:lpstr>
      <vt:lpstr>Правильна відповідь:</vt:lpstr>
      <vt:lpstr>Позначте на контурній карті економічні райони України, до яких належать такі області: Харківська, Рівненська, Кіровоградська, Запорізька, Чернігівська, Миколаївська.</vt:lpstr>
      <vt:lpstr>Правильна відповідь: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Карпатський економічний район, Його коротка характеристика</dc:title>
  <dc:creator>Sara Yasmeen (Wipro Technologies)</dc:creator>
  <cp:lastModifiedBy>Admin</cp:lastModifiedBy>
  <cp:revision>41</cp:revision>
  <dcterms:created xsi:type="dcterms:W3CDTF">2010-02-23T11:30:32Z</dcterms:created>
  <dcterms:modified xsi:type="dcterms:W3CDTF">2012-03-19T15:06:41Z</dcterms:modified>
</cp:coreProperties>
</file>