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4" r:id="rId3"/>
    <p:sldId id="258" r:id="rId4"/>
    <p:sldId id="259" r:id="rId5"/>
    <p:sldId id="262" r:id="rId6"/>
    <p:sldId id="263" r:id="rId7"/>
    <p:sldId id="260" r:id="rId8"/>
    <p:sldId id="261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showPr showNarration="1">
    <p:present/>
    <p:sldAll/>
    <p:penClr>
      <a:schemeClr val="tx1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 autoAdjust="0"/>
    <p:restoredTop sz="94600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1B27730F-A6E3-4E5B-86AD-4F9A0D60E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A937E6CE-2981-499F-8459-C144D25DA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F74BE-80BB-4CAD-B4C7-8AC06A46E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799C8-719A-4189-8003-F3800F977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438E8-9559-4BF0-B093-0324E7831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9DD4-80F3-4440-A853-5C949689F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51CD3-1BA9-4C14-AA32-29194EF70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56D6C-D701-49C0-9BDC-2A039A114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D6107-E702-4F38-833E-AFC3C95A8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A50A2-0B5D-4C9D-B17B-5166A5786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933A1-BAC8-4CE2-B9E7-8BCA27CB5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5778F-C469-4925-AE32-50AE1F8BC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582D8-4B9E-431E-A5E7-E99F02DF6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06D55C4-9FFF-4AE6-8F8C-C17305B56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10" Type="http://schemas.openxmlformats.org/officeDocument/2006/relationships/slide" Target="slide19.xml"/><Relationship Id="rId4" Type="http://schemas.openxmlformats.org/officeDocument/2006/relationships/slide" Target="slide7.xml"/><Relationship Id="rId9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ctrTitle" sz="quarter"/>
          </p:nvPr>
        </p:nvSpPr>
        <p:spPr>
          <a:xfrm>
            <a:off x="1428728" y="1714488"/>
            <a:ext cx="7000924" cy="2979755"/>
          </a:xfrm>
        </p:spPr>
        <p:txBody>
          <a:bodyPr/>
          <a:lstStyle/>
          <a:p>
            <a:pPr algn="r" eaLnBrk="1" hangingPunct="1"/>
            <a:r>
              <a:rPr lang="uk-UA" sz="7200" b="1" dirty="0" smtClean="0">
                <a:solidFill>
                  <a:srgbClr val="7030A0"/>
                </a:solidFill>
              </a:rPr>
              <a:t>ГЕОГРАФІЧНЕ ПІЗНАННЯ ЗЕМЛІ</a:t>
            </a:r>
            <a:endParaRPr lang="ru-RU" sz="7200" b="1" dirty="0" smtClean="0">
              <a:solidFill>
                <a:srgbClr val="7030A0"/>
              </a:solidFill>
            </a:endParaRPr>
          </a:p>
        </p:txBody>
      </p:sp>
      <p:sp>
        <p:nvSpPr>
          <p:cNvPr id="307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5000628" y="5715016"/>
            <a:ext cx="3929090" cy="9906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uk-UA" dirty="0" smtClean="0"/>
              <a:t>Географічна вікторина</a:t>
            </a:r>
          </a:p>
          <a:p>
            <a:pPr eaLnBrk="1" hangingPunct="1">
              <a:spcBef>
                <a:spcPts val="0"/>
              </a:spcBef>
            </a:pPr>
            <a:r>
              <a:rPr lang="uk-UA" dirty="0" smtClean="0"/>
              <a:t>6 клас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7848600" cy="1173162"/>
          </a:xfrm>
        </p:spPr>
        <p:txBody>
          <a:bodyPr/>
          <a:lstStyle/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Мріяли знайти морський шлях на схід до Індії та Китаю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4099" name="Picture 3" descr="C:\Documents and Settings\User\Рабочий стол\Новая папка\Travels_of_Marco_Pol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1928802"/>
            <a:ext cx="5285790" cy="4786346"/>
          </a:xfrm>
          <a:prstGeom prst="rect">
            <a:avLst/>
          </a:prstGeom>
          <a:noFill/>
        </p:spPr>
      </p:pic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 bwMode="auto">
          <a:xfrm>
            <a:off x="142844" y="6429396"/>
            <a:ext cx="1285884" cy="285752"/>
          </a:xfrm>
          <a:prstGeom prst="roundRect">
            <a:avLst/>
          </a:prstGeom>
          <a:solidFill>
            <a:srgbClr val="92D05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Нове</a:t>
            </a: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питання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0"/>
            <a:ext cx="7848600" cy="1173162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rgbClr val="0070C0"/>
                </a:solidFill>
              </a:rPr>
              <a:t>Питання задає…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8106" y="1357298"/>
            <a:ext cx="59677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000000"/>
                </a:solidFill>
              </a:rPr>
              <a:t>Португальський мореплавець…</a:t>
            </a:r>
          </a:p>
          <a:p>
            <a:pPr algn="ctr"/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0617" y="5143512"/>
            <a:ext cx="3082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err="1" smtClean="0">
                <a:solidFill>
                  <a:srgbClr val="C00000"/>
                </a:solidFill>
              </a:rPr>
              <a:t>Васко</a:t>
            </a:r>
            <a:r>
              <a:rPr lang="uk-UA" sz="3200" dirty="0" smtClean="0">
                <a:solidFill>
                  <a:srgbClr val="C00000"/>
                </a:solidFill>
              </a:rPr>
              <a:t> </a:t>
            </a:r>
            <a:r>
              <a:rPr lang="uk-UA" sz="3200" dirty="0" err="1" smtClean="0">
                <a:solidFill>
                  <a:srgbClr val="C00000"/>
                </a:solidFill>
              </a:rPr>
              <a:t>да</a:t>
            </a:r>
            <a:r>
              <a:rPr lang="uk-UA" sz="3200" dirty="0" smtClean="0">
                <a:solidFill>
                  <a:srgbClr val="C00000"/>
                </a:solidFill>
              </a:rPr>
              <a:t> Гама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142984"/>
            <a:ext cx="80724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7030A0"/>
                </a:solidFill>
              </a:rPr>
              <a:t>У 1497 році відправилась морська експедиція під моїм керівництвом. Експедиція продовжила шлях </a:t>
            </a:r>
            <a:r>
              <a:rPr lang="uk-UA" sz="4000" dirty="0" err="1" smtClean="0">
                <a:solidFill>
                  <a:srgbClr val="7030A0"/>
                </a:solidFill>
              </a:rPr>
              <a:t>Барталамео</a:t>
            </a:r>
            <a:r>
              <a:rPr lang="uk-UA" sz="4000" dirty="0" smtClean="0">
                <a:solidFill>
                  <a:srgbClr val="7030A0"/>
                </a:solidFill>
              </a:rPr>
              <a:t> </a:t>
            </a:r>
            <a:r>
              <a:rPr lang="uk-UA" sz="4000" dirty="0" err="1" smtClean="0">
                <a:solidFill>
                  <a:srgbClr val="7030A0"/>
                </a:solidFill>
              </a:rPr>
              <a:t>Діаша</a:t>
            </a:r>
            <a:r>
              <a:rPr lang="uk-UA" sz="4000" dirty="0" smtClean="0">
                <a:solidFill>
                  <a:srgbClr val="7030A0"/>
                </a:solidFill>
              </a:rPr>
              <a:t> навколо </a:t>
            </a:r>
            <a:r>
              <a:rPr lang="uk-UA" sz="4000" dirty="0" err="1" smtClean="0">
                <a:solidFill>
                  <a:srgbClr val="7030A0"/>
                </a:solidFill>
              </a:rPr>
              <a:t>“чорного</a:t>
            </a:r>
            <a:r>
              <a:rPr lang="uk-UA" sz="4000" dirty="0" smtClean="0">
                <a:solidFill>
                  <a:srgbClr val="7030A0"/>
                </a:solidFill>
              </a:rPr>
              <a:t> </a:t>
            </a:r>
            <a:r>
              <a:rPr lang="uk-UA" sz="4000" dirty="0" err="1" smtClean="0">
                <a:solidFill>
                  <a:srgbClr val="7030A0"/>
                </a:solidFill>
              </a:rPr>
              <a:t>континенту”</a:t>
            </a:r>
            <a:r>
              <a:rPr lang="uk-UA" sz="4000" dirty="0" smtClean="0">
                <a:solidFill>
                  <a:srgbClr val="7030A0"/>
                </a:solidFill>
              </a:rPr>
              <a:t>. Якою була мета експедиції?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8" name="Picture 2" descr="http://rekonstruktor.in.ua/wp-content/uploads/2010/11/vasko9.pn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285852" y="1928802"/>
            <a:ext cx="2330607" cy="3207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Documents and Settings\User\Рабочий стол\Новая папка\08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857364"/>
            <a:ext cx="3251200" cy="325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/>
      <p:bldP spid="6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7848600" cy="1173162"/>
          </a:xfrm>
        </p:spPr>
        <p:txBody>
          <a:bodyPr/>
          <a:lstStyle/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Відкрити шлях в Індію навколо Африки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User\Рабочий стол\Новая папка\Vasco_da_Gama_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14554"/>
            <a:ext cx="3861616" cy="38721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1" name="Picture 3" descr="C:\Documents and Settings\User\Рабочий стол\Новая папка\vasco-da-gama-ship-historycapeofgoodhop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214554"/>
            <a:ext cx="3588740" cy="38878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 bwMode="auto">
          <a:xfrm>
            <a:off x="142844" y="6429396"/>
            <a:ext cx="1285884" cy="285752"/>
          </a:xfrm>
          <a:prstGeom prst="roundRect">
            <a:avLst/>
          </a:prstGeom>
          <a:solidFill>
            <a:srgbClr val="92D05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Нове</a:t>
            </a: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питання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0"/>
            <a:ext cx="7848600" cy="1173162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rgbClr val="0070C0"/>
                </a:solidFill>
              </a:rPr>
              <a:t>Питання задає…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1071546"/>
            <a:ext cx="50493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000000"/>
                </a:solidFill>
              </a:rPr>
              <a:t>Офіцер російського флоту,</a:t>
            </a:r>
          </a:p>
          <a:p>
            <a:pPr algn="ctr"/>
            <a:r>
              <a:rPr lang="uk-UA" sz="2800" dirty="0" smtClean="0">
                <a:solidFill>
                  <a:srgbClr val="000000"/>
                </a:solidFill>
              </a:rPr>
              <a:t>який народився в Данії…</a:t>
            </a:r>
          </a:p>
          <a:p>
            <a:pPr algn="ctr"/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5357826"/>
            <a:ext cx="2808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err="1" smtClean="0">
                <a:solidFill>
                  <a:srgbClr val="C00000"/>
                </a:solidFill>
              </a:rPr>
              <a:t>Вітус</a:t>
            </a:r>
            <a:r>
              <a:rPr lang="uk-UA" sz="3200" dirty="0" smtClean="0">
                <a:solidFill>
                  <a:srgbClr val="C00000"/>
                </a:solidFill>
              </a:rPr>
              <a:t> Беринг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000108"/>
            <a:ext cx="80724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7030A0"/>
                </a:solidFill>
              </a:rPr>
              <a:t>Я приймав участь у Першій (1725-1727) та Другій (1733-1743) Камчатських експедиціях уздовж арктичного узбережжя Сибіру. Які географічні об’єкти названо моїм ім’ям?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Мои рисунки\Беринг\Vitus_Bering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71678"/>
            <a:ext cx="2824390" cy="3143272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Новая папка\18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643050"/>
            <a:ext cx="2357454" cy="2357454"/>
          </a:xfrm>
          <a:prstGeom prst="rect">
            <a:avLst/>
          </a:prstGeom>
          <a:noFill/>
        </p:spPr>
      </p:pic>
      <p:pic>
        <p:nvPicPr>
          <p:cNvPr id="3076" name="Picture 4" descr="C:\Documents and Settings\User\Рабочий стол\Новая папка\07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286124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/>
      <p:bldP spid="6" grpId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00108"/>
            <a:ext cx="7848600" cy="1173162"/>
          </a:xfrm>
        </p:spPr>
        <p:txBody>
          <a:bodyPr/>
          <a:lstStyle/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Берингова протока</a:t>
            </a:r>
            <a:br>
              <a:rPr lang="uk-UA" sz="4400" dirty="0" smtClean="0">
                <a:solidFill>
                  <a:srgbClr val="002060"/>
                </a:solidFill>
              </a:rPr>
            </a:br>
            <a:r>
              <a:rPr lang="uk-UA" sz="4400" dirty="0" smtClean="0">
                <a:solidFill>
                  <a:srgbClr val="002060"/>
                </a:solidFill>
              </a:rPr>
              <a:t>Берингове море</a:t>
            </a:r>
            <a:br>
              <a:rPr lang="uk-UA" sz="4400" dirty="0" smtClean="0">
                <a:solidFill>
                  <a:srgbClr val="002060"/>
                </a:solidFill>
              </a:rPr>
            </a:b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5" name="Picture 4" descr="http://www.kamchatsky-krai.ru/images/biography/bering_k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7985599" cy="4464496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 bwMode="auto">
          <a:xfrm rot="1083753">
            <a:off x="4452391" y="2105621"/>
            <a:ext cx="399377" cy="1135175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2928926" y="3357562"/>
            <a:ext cx="2214578" cy="142876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 bwMode="auto">
          <a:xfrm>
            <a:off x="142844" y="6429396"/>
            <a:ext cx="1285884" cy="285752"/>
          </a:xfrm>
          <a:prstGeom prst="roundRect">
            <a:avLst/>
          </a:prstGeom>
          <a:solidFill>
            <a:srgbClr val="92D05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Нове</a:t>
            </a: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питання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0"/>
            <a:ext cx="7848600" cy="1173162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rgbClr val="0070C0"/>
                </a:solidFill>
              </a:rPr>
              <a:t>Питання задають…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2974" y="1071546"/>
            <a:ext cx="59980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000000"/>
                </a:solidFill>
              </a:rPr>
              <a:t>Голландський мореплавець та</a:t>
            </a:r>
          </a:p>
          <a:p>
            <a:pPr algn="ctr"/>
            <a:r>
              <a:rPr lang="uk-UA" sz="2800" dirty="0" smtClean="0">
                <a:solidFill>
                  <a:srgbClr val="000000"/>
                </a:solidFill>
              </a:rPr>
              <a:t>англійський військовий моряк…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714488"/>
            <a:ext cx="8072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7030A0"/>
                </a:solidFill>
              </a:rPr>
              <a:t>Які нові південні землі ми відкрили – один географічно, а інший – для європейської колонізації (з різницею майже в 100 років)?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9" name="Picture 2" descr="http://www.pappito.com/wp-content/uploads/2008/10/abeltasma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2000240"/>
            <a:ext cx="2500330" cy="27644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ttp://ru.lefo.net/documents/main/elehed/8klass/4gloobusesunnilugu/images/8-4-4-2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71678"/>
            <a:ext cx="2546796" cy="2792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User\Рабочий стол\Новая папка\1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71744"/>
            <a:ext cx="1554162" cy="155416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Новая папка\21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15206" y="2571744"/>
            <a:ext cx="1571636" cy="157163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42910" y="5072074"/>
            <a:ext cx="3052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err="1" smtClean="0">
                <a:solidFill>
                  <a:srgbClr val="C00000"/>
                </a:solidFill>
              </a:rPr>
              <a:t>Абель</a:t>
            </a:r>
            <a:r>
              <a:rPr lang="uk-UA" sz="3200" dirty="0" smtClean="0">
                <a:solidFill>
                  <a:srgbClr val="C00000"/>
                </a:solidFill>
              </a:rPr>
              <a:t> </a:t>
            </a:r>
            <a:r>
              <a:rPr lang="uk-UA" sz="3200" dirty="0" err="1" smtClean="0">
                <a:solidFill>
                  <a:srgbClr val="C00000"/>
                </a:solidFill>
              </a:rPr>
              <a:t>Тасман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2132" y="5000636"/>
            <a:ext cx="2563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Джеймс </a:t>
            </a:r>
            <a:r>
              <a:rPr lang="uk-UA" sz="3200" dirty="0" err="1" smtClean="0">
                <a:solidFill>
                  <a:srgbClr val="C00000"/>
                </a:solidFill>
              </a:rPr>
              <a:t>Кук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7" grpId="0"/>
      <p:bldP spid="13" grpId="0"/>
      <p:bldP spid="13" grpId="1"/>
      <p:bldP spid="14" grpId="0"/>
      <p:bldP spid="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848600" cy="1173162"/>
          </a:xfrm>
        </p:spPr>
        <p:txBody>
          <a:bodyPr/>
          <a:lstStyle/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Материк Австралія</a:t>
            </a:r>
            <a:br>
              <a:rPr lang="uk-UA" sz="4400" dirty="0" smtClean="0">
                <a:solidFill>
                  <a:srgbClr val="002060"/>
                </a:solidFill>
              </a:rPr>
            </a:b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8" name="Picture 6" descr="Открытие Австралии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596" y="714356"/>
            <a:ext cx="8036775" cy="535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 bwMode="auto">
          <a:xfrm>
            <a:off x="142844" y="6429396"/>
            <a:ext cx="1285884" cy="285752"/>
          </a:xfrm>
          <a:prstGeom prst="roundRect">
            <a:avLst/>
          </a:prstGeom>
          <a:solidFill>
            <a:srgbClr val="92D05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Нове</a:t>
            </a: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питання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0"/>
            <a:ext cx="7848600" cy="1173162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rgbClr val="0070C0"/>
                </a:solidFill>
              </a:rPr>
              <a:t>Питання задає…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2171" y="1071546"/>
            <a:ext cx="64796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000000"/>
                </a:solidFill>
              </a:rPr>
              <a:t>Корінний мешканець Антарктиди…</a:t>
            </a:r>
          </a:p>
          <a:p>
            <a:pPr algn="ctr"/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3198" y="5357826"/>
            <a:ext cx="4597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err="1" smtClean="0">
                <a:solidFill>
                  <a:srgbClr val="C00000"/>
                </a:solidFill>
              </a:rPr>
              <a:t>Королевський</a:t>
            </a:r>
            <a:r>
              <a:rPr lang="uk-UA" sz="3200" dirty="0" smtClean="0">
                <a:solidFill>
                  <a:srgbClr val="C00000"/>
                </a:solidFill>
              </a:rPr>
              <a:t> пінгвін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2000240"/>
            <a:ext cx="80724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7030A0"/>
                </a:solidFill>
              </a:rPr>
              <a:t>Англійська наукова станція </a:t>
            </a:r>
            <a:r>
              <a:rPr lang="uk-UA" sz="4000" dirty="0" err="1" smtClean="0">
                <a:solidFill>
                  <a:srgbClr val="7030A0"/>
                </a:solidFill>
              </a:rPr>
              <a:t>“Фарадей”</a:t>
            </a:r>
            <a:r>
              <a:rPr lang="uk-UA" sz="4000" dirty="0" smtClean="0">
                <a:solidFill>
                  <a:srgbClr val="7030A0"/>
                </a:solidFill>
              </a:rPr>
              <a:t> у лютому 1996 року стала українською. Яку назву вона отримала?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Мои рисунки\аНТАРКТИДА\Emperor_Penguin_Manchot_empereu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000240"/>
            <a:ext cx="3105282" cy="3357586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Новая папка\600px-Antarctica_location_map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2214554"/>
            <a:ext cx="3000356" cy="3000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/>
      <p:bldP spid="6" grpId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857232"/>
            <a:ext cx="7848600" cy="1173162"/>
          </a:xfrm>
        </p:spPr>
        <p:txBody>
          <a:bodyPr/>
          <a:lstStyle/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Станція</a:t>
            </a:r>
            <a:br>
              <a:rPr lang="uk-UA" sz="4400" dirty="0" smtClean="0">
                <a:solidFill>
                  <a:srgbClr val="002060"/>
                </a:solidFill>
              </a:rPr>
            </a:br>
            <a:r>
              <a:rPr lang="uk-UA" sz="4400" dirty="0" err="1" smtClean="0">
                <a:solidFill>
                  <a:srgbClr val="002060"/>
                </a:solidFill>
              </a:rPr>
              <a:t>“Академік</a:t>
            </a:r>
            <a:r>
              <a:rPr lang="uk-UA" sz="4400" dirty="0" smtClean="0">
                <a:solidFill>
                  <a:srgbClr val="002060"/>
                </a:solidFill>
              </a:rPr>
              <a:t> </a:t>
            </a:r>
            <a:r>
              <a:rPr lang="uk-UA" sz="4400" dirty="0" err="1" smtClean="0">
                <a:solidFill>
                  <a:srgbClr val="002060"/>
                </a:solidFill>
              </a:rPr>
              <a:t>Вернадський”</a:t>
            </a:r>
            <a:r>
              <a:rPr lang="uk-UA" sz="4400" dirty="0" smtClean="0">
                <a:solidFill>
                  <a:srgbClr val="002060"/>
                </a:solidFill>
              </a:rPr>
              <a:t/>
            </a:r>
            <a:br>
              <a:rPr lang="uk-UA" sz="4400" dirty="0" smtClean="0">
                <a:solidFill>
                  <a:srgbClr val="002060"/>
                </a:solidFill>
              </a:rPr>
            </a:b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 bwMode="auto">
          <a:xfrm>
            <a:off x="142844" y="6429396"/>
            <a:ext cx="1285884" cy="285752"/>
          </a:xfrm>
          <a:prstGeom prst="roundRect">
            <a:avLst/>
          </a:prstGeom>
          <a:solidFill>
            <a:srgbClr val="92D05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Нове</a:t>
            </a: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питання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pic>
        <p:nvPicPr>
          <p:cNvPr id="2052" name="Picture 4" descr="D:\Мои рисунки\Станция Вернадский\P2100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1643050"/>
            <a:ext cx="6286544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Documents and Settings\User\Рабочий стол\Новая папка\Логотип_станції_Академік_Вернадський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2298758" cy="1646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0"/>
            <a:ext cx="7848600" cy="1173162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rgbClr val="0070C0"/>
                </a:solidFill>
              </a:rPr>
              <a:t>Питання задає…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1214422"/>
            <a:ext cx="43965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000000"/>
                </a:solidFill>
              </a:rPr>
              <a:t>Російські мореплавці…</a:t>
            </a:r>
          </a:p>
          <a:p>
            <a:pPr algn="ctr"/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857760"/>
            <a:ext cx="28439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</a:rPr>
              <a:t>Іван</a:t>
            </a:r>
          </a:p>
          <a:p>
            <a:pPr algn="ctr"/>
            <a:r>
              <a:rPr lang="uk-UA" sz="3200" dirty="0" err="1" smtClean="0">
                <a:solidFill>
                  <a:srgbClr val="C00000"/>
                </a:solidFill>
              </a:rPr>
              <a:t>Крузенштерн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2000240"/>
            <a:ext cx="80724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7030A0"/>
                </a:solidFill>
              </a:rPr>
              <a:t>В 1803-1806 </a:t>
            </a:r>
            <a:r>
              <a:rPr lang="uk-UA" sz="4000" dirty="0" err="1" smtClean="0">
                <a:solidFill>
                  <a:srgbClr val="7030A0"/>
                </a:solidFill>
              </a:rPr>
              <a:t>рр</a:t>
            </a:r>
            <a:r>
              <a:rPr lang="uk-UA" sz="4000" dirty="0" smtClean="0">
                <a:solidFill>
                  <a:srgbClr val="7030A0"/>
                </a:solidFill>
              </a:rPr>
              <a:t> на невеликих кораблях </a:t>
            </a:r>
            <a:r>
              <a:rPr lang="uk-UA" sz="4000" dirty="0" err="1" smtClean="0">
                <a:solidFill>
                  <a:srgbClr val="7030A0"/>
                </a:solidFill>
              </a:rPr>
              <a:t>“Надежда”</a:t>
            </a:r>
            <a:r>
              <a:rPr lang="uk-UA" sz="4000" dirty="0" smtClean="0">
                <a:solidFill>
                  <a:srgbClr val="7030A0"/>
                </a:solidFill>
              </a:rPr>
              <a:t> та </a:t>
            </a:r>
            <a:r>
              <a:rPr lang="uk-UA" sz="4000" dirty="0" err="1" smtClean="0">
                <a:solidFill>
                  <a:srgbClr val="7030A0"/>
                </a:solidFill>
              </a:rPr>
              <a:t>“Нева”</a:t>
            </a:r>
            <a:r>
              <a:rPr lang="uk-UA" sz="4000" dirty="0" smtClean="0">
                <a:solidFill>
                  <a:srgbClr val="7030A0"/>
                </a:solidFill>
              </a:rPr>
              <a:t> ми здійснили плавання. Як називалась наша експедиція?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5074" y="4857760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</a:rPr>
              <a:t>Юрій</a:t>
            </a:r>
          </a:p>
          <a:p>
            <a:pPr algn="ctr"/>
            <a:r>
              <a:rPr lang="uk-UA" sz="3200" dirty="0" err="1" smtClean="0">
                <a:solidFill>
                  <a:srgbClr val="C00000"/>
                </a:solidFill>
              </a:rPr>
              <a:t>Лисянський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User\Рабочий стол\Новая папка\07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928802"/>
            <a:ext cx="2840046" cy="2840046"/>
          </a:xfrm>
          <a:prstGeom prst="rect">
            <a:avLst/>
          </a:prstGeom>
          <a:noFill/>
        </p:spPr>
      </p:pic>
      <p:pic>
        <p:nvPicPr>
          <p:cNvPr id="10" name="Picture 2" descr="http://cs416623.userapi.com/v416623214/123e/nBmnHNN7vJ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2000240"/>
            <a:ext cx="1991748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artpoisk.info/files/images/_thumbs/2210/516x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58358" y="2000240"/>
            <a:ext cx="2130752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/>
      <p:bldP spid="6" grpId="1"/>
      <p:bldP spid="7" grpId="0"/>
      <p:bldP spid="8" grpId="2"/>
      <p:bldP spid="8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238524" y="571480"/>
            <a:ext cx="6666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ОБЕРИ НОМЕР ПИТАННЯ</a:t>
            </a:r>
            <a:endParaRPr lang="ru-RU" sz="4000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0" y="1571612"/>
          <a:ext cx="7020000" cy="4320000"/>
        </p:xfrm>
        <a:graphic>
          <a:graphicData uri="http://schemas.openxmlformats.org/drawingml/2006/table">
            <a:tbl>
              <a:tblPr firstRow="1" bandRow="1"/>
              <a:tblGrid>
                <a:gridCol w="2340000"/>
                <a:gridCol w="2340000"/>
                <a:gridCol w="2340000"/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uk-UA" sz="6600" b="1" dirty="0" smtClean="0">
                          <a:hlinkClick r:id="rId2" action="ppaction://hlinksldjump"/>
                        </a:rPr>
                        <a:t>1</a:t>
                      </a:r>
                      <a:endParaRPr lang="ru-RU" sz="6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600" b="1" dirty="0" smtClean="0">
                          <a:hlinkClick r:id="rId3" action="ppaction://hlinksldjump"/>
                        </a:rPr>
                        <a:t>2</a:t>
                      </a:r>
                      <a:endParaRPr lang="ru-RU" sz="6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600" b="1" dirty="0" smtClean="0">
                          <a:hlinkClick r:id="rId4" action="ppaction://hlinksldjump"/>
                        </a:rPr>
                        <a:t>3</a:t>
                      </a:r>
                      <a:endParaRPr lang="ru-RU" sz="6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/>
                    </a:solidFill>
                  </a:tcPr>
                </a:tc>
              </a:tr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uk-UA" sz="6600" b="1" dirty="0" smtClean="0">
                          <a:hlinkClick r:id="rId5" action="ppaction://hlinksldjump"/>
                        </a:rPr>
                        <a:t>4</a:t>
                      </a:r>
                      <a:endParaRPr lang="ru-RU" sz="6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600" b="1" dirty="0" smtClean="0">
                          <a:hlinkClick r:id="rId6" action="ppaction://hlinksldjump"/>
                        </a:rPr>
                        <a:t>5</a:t>
                      </a:r>
                      <a:endParaRPr lang="ru-RU" sz="6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600" b="1" dirty="0" smtClean="0">
                          <a:hlinkClick r:id="rId7" action="ppaction://hlinksldjump"/>
                        </a:rPr>
                        <a:t>6</a:t>
                      </a:r>
                      <a:endParaRPr lang="ru-RU" sz="6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/>
                    </a:solidFill>
                  </a:tcPr>
                </a:tc>
              </a:tr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uk-UA" sz="6600" b="1" dirty="0" smtClean="0">
                          <a:hlinkClick r:id="rId8" action="ppaction://hlinksldjump"/>
                        </a:rPr>
                        <a:t>7</a:t>
                      </a:r>
                      <a:endParaRPr lang="ru-RU" sz="6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600" b="1" dirty="0" smtClean="0">
                          <a:hlinkClick r:id="rId9" action="ppaction://hlinksldjump"/>
                        </a:rPr>
                        <a:t>8</a:t>
                      </a:r>
                      <a:endParaRPr lang="ru-RU" sz="6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600" b="1" dirty="0" smtClean="0">
                          <a:hlinkClick r:id="rId10" action="ppaction://hlinksldjump"/>
                        </a:rPr>
                        <a:t>9</a:t>
                      </a:r>
                      <a:endParaRPr lang="ru-RU" sz="6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857232"/>
            <a:ext cx="7848600" cy="1173162"/>
          </a:xfrm>
        </p:spPr>
        <p:txBody>
          <a:bodyPr/>
          <a:lstStyle/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Перша російська навколосвітня експедиція</a:t>
            </a:r>
            <a:br>
              <a:rPr lang="uk-UA" sz="4400" dirty="0" smtClean="0">
                <a:solidFill>
                  <a:srgbClr val="002060"/>
                </a:solidFill>
              </a:rPr>
            </a:b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 bwMode="auto">
          <a:xfrm>
            <a:off x="142844" y="6429396"/>
            <a:ext cx="1285884" cy="285752"/>
          </a:xfrm>
          <a:prstGeom prst="roundRect">
            <a:avLst/>
          </a:prstGeom>
          <a:solidFill>
            <a:srgbClr val="92D05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Нове</a:t>
            </a: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питання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pic>
        <p:nvPicPr>
          <p:cNvPr id="6" name="Picture 8" descr="http://warweapons.ru/wp-content/uploads/2013/02/wpid-p4VYflo2H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5958084" cy="3429024"/>
          </a:xfrm>
          <a:prstGeom prst="rect">
            <a:avLst/>
          </a:prstGeom>
          <a:noFill/>
        </p:spPr>
      </p:pic>
      <p:pic>
        <p:nvPicPr>
          <p:cNvPr id="7" name="Picture 2" descr="http://ceolte.com/img/338.files/image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3600" y="3101061"/>
            <a:ext cx="3600400" cy="375693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0"/>
            <a:ext cx="7848600" cy="1173162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rgbClr val="0070C0"/>
                </a:solidFill>
              </a:rPr>
              <a:t>Питання задає…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9406" y="1428736"/>
            <a:ext cx="50017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000000"/>
                </a:solidFill>
              </a:rPr>
              <a:t>Іспанський мореплавець</a:t>
            </a:r>
          </a:p>
          <a:p>
            <a:pPr algn="ctr"/>
            <a:r>
              <a:rPr lang="uk-UA" sz="2800" dirty="0" smtClean="0">
                <a:solidFill>
                  <a:srgbClr val="000000"/>
                </a:solidFill>
              </a:rPr>
              <a:t>італійського походження…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5" name="Picture 4" descr="http://s.pikabu.ru/images/big_size_comm/2012-08_4/1345470885964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571744"/>
            <a:ext cx="3361395" cy="2527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643174" y="5143512"/>
            <a:ext cx="4119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Христофор Колумб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857364"/>
            <a:ext cx="8072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Які із відомих островів я</a:t>
            </a:r>
          </a:p>
          <a:p>
            <a:r>
              <a:rPr lang="uk-UA" sz="4000" dirty="0" smtClean="0">
                <a:solidFill>
                  <a:srgbClr val="7030A0"/>
                </a:solidFill>
              </a:rPr>
              <a:t>назвав </a:t>
            </a:r>
            <a:r>
              <a:rPr lang="uk-UA" sz="4000" dirty="0" err="1" smtClean="0">
                <a:solidFill>
                  <a:srgbClr val="7030A0"/>
                </a:solidFill>
              </a:rPr>
              <a:t>“Собачими</a:t>
            </a:r>
            <a:r>
              <a:rPr lang="uk-UA" sz="4000" dirty="0" smtClean="0">
                <a:solidFill>
                  <a:srgbClr val="7030A0"/>
                </a:solidFill>
              </a:rPr>
              <a:t> </a:t>
            </a:r>
            <a:r>
              <a:rPr lang="uk-UA" sz="4000" dirty="0" err="1" smtClean="0">
                <a:solidFill>
                  <a:srgbClr val="7030A0"/>
                </a:solidFill>
              </a:rPr>
              <a:t>островами”</a:t>
            </a:r>
            <a:r>
              <a:rPr lang="uk-UA" sz="4000" dirty="0" smtClean="0">
                <a:solidFill>
                  <a:srgbClr val="7030A0"/>
                </a:solidFill>
              </a:rPr>
              <a:t> та чому?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User\Рабочий стол\16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500438"/>
            <a:ext cx="2071702" cy="2071702"/>
          </a:xfrm>
          <a:prstGeom prst="rect">
            <a:avLst/>
          </a:prstGeom>
          <a:noFill/>
        </p:spPr>
      </p:pic>
      <p:pic>
        <p:nvPicPr>
          <p:cNvPr id="4098" name="Picture 2" descr="C:\Documents and Settings\User\Рабочий стол\Новая папка\16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071678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0"/>
            <a:ext cx="7848600" cy="1173162"/>
          </a:xfrm>
        </p:spPr>
        <p:txBody>
          <a:bodyPr/>
          <a:lstStyle/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Канарські острови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8" name="Picture 2" descr="http://stat17.privet.ru/lr/0918710b7f3480dd0ff90c29bdbebfe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142984"/>
            <a:ext cx="6572296" cy="468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Documents and Settings\User\Рабочий стол\Новая папка\734px-Canary_Islands_CoA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30" y="1513216"/>
            <a:ext cx="1785950" cy="1459905"/>
          </a:xfrm>
          <a:prstGeom prst="rect">
            <a:avLst/>
          </a:prstGeom>
          <a:noFill/>
        </p:spPr>
      </p:pic>
      <p:pic>
        <p:nvPicPr>
          <p:cNvPr id="10" name="Picture 4" descr="C:\Documents and Settings\User\Рабочий стол\Новая папка\Map_of_the_Canary_Islands.sv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4429132"/>
            <a:ext cx="4990598" cy="2214578"/>
          </a:xfrm>
          <a:prstGeom prst="rect">
            <a:avLst/>
          </a:prstGeom>
          <a:noFill/>
        </p:spPr>
      </p:pic>
      <p:pic>
        <p:nvPicPr>
          <p:cNvPr id="11" name="Picture 3" descr="C:\Documents and Settings\User\Рабочий стол\Новая папка\Flag_of_the_Canary_Islands.sv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72330" y="3071809"/>
            <a:ext cx="1857363" cy="1238242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 bwMode="auto">
          <a:xfrm>
            <a:off x="4500562" y="2857496"/>
            <a:ext cx="914400" cy="91440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Скругленный прямоугольник 15">
            <a:hlinkClick r:id="rId6" action="ppaction://hlinksldjump"/>
          </p:cNvPr>
          <p:cNvSpPr/>
          <p:nvPr/>
        </p:nvSpPr>
        <p:spPr bwMode="auto">
          <a:xfrm>
            <a:off x="142844" y="6429396"/>
            <a:ext cx="1285884" cy="285752"/>
          </a:xfrm>
          <a:prstGeom prst="roundRect">
            <a:avLst/>
          </a:prstGeom>
          <a:solidFill>
            <a:srgbClr val="92D05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Нове</a:t>
            </a: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питання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0"/>
            <a:ext cx="7848600" cy="1173162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rgbClr val="0070C0"/>
                </a:solidFill>
              </a:rPr>
              <a:t>Питання задає…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0268" y="1428736"/>
            <a:ext cx="4923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000000"/>
                </a:solidFill>
              </a:rPr>
              <a:t>Мандрівник із Флоренції…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5143512"/>
            <a:ext cx="371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err="1" smtClean="0">
                <a:solidFill>
                  <a:srgbClr val="C00000"/>
                </a:solidFill>
              </a:rPr>
              <a:t>Амеріго</a:t>
            </a:r>
            <a:r>
              <a:rPr lang="uk-UA" sz="3200" dirty="0" smtClean="0">
                <a:solidFill>
                  <a:srgbClr val="C00000"/>
                </a:solidFill>
              </a:rPr>
              <a:t> </a:t>
            </a:r>
            <a:r>
              <a:rPr lang="uk-UA" sz="3200" dirty="0" err="1" smtClean="0">
                <a:solidFill>
                  <a:srgbClr val="C00000"/>
                </a:solidFill>
              </a:rPr>
              <a:t>Веспуччі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142984"/>
            <a:ext cx="80724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Припливши до берегів нового материка, я зробив висновок, що земля, відкрита Колумбом – не Азія, а невідомий великий </a:t>
            </a:r>
            <a:r>
              <a:rPr lang="uk-UA" sz="4000" dirty="0" err="1" smtClean="0">
                <a:solidFill>
                  <a:srgbClr val="7030A0"/>
                </a:solidFill>
              </a:rPr>
              <a:t>суходол</a:t>
            </a:r>
            <a:r>
              <a:rPr lang="uk-UA" sz="4000" dirty="0" smtClean="0">
                <a:solidFill>
                  <a:srgbClr val="7030A0"/>
                </a:solidFill>
              </a:rPr>
              <a:t> – Новий Світ. Яка частина світу, сподіваюсь, названа </a:t>
            </a:r>
            <a:r>
              <a:rPr lang="uk-UA" sz="4000" smtClean="0">
                <a:solidFill>
                  <a:srgbClr val="7030A0"/>
                </a:solidFill>
              </a:rPr>
              <a:t>моїм ім‘ям?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9" name="Picture 2" descr="http://0.tqn.com/d/historymedren/1/0/_/M/2/vespucc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2143116"/>
            <a:ext cx="2448272" cy="29624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Documents and Settings\User\Рабочий стол\Новая папка\16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00240"/>
            <a:ext cx="3251200" cy="325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1"/>
      <p:bldP spid="6" grpId="2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0"/>
            <a:ext cx="7848600" cy="1173162"/>
          </a:xfrm>
        </p:spPr>
        <p:txBody>
          <a:bodyPr/>
          <a:lstStyle/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Америка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14" name="Picture 2" descr="http://young.rzd.ru/dbmm/images/41/4624/693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500174"/>
            <a:ext cx="5715000" cy="3448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" name="Picture 4" descr="http://www.robinsonlibrary.com/america/discovery/graphics/vespucci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5357850" cy="43628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 bwMode="auto">
          <a:xfrm>
            <a:off x="142844" y="6429396"/>
            <a:ext cx="1285884" cy="285752"/>
          </a:xfrm>
          <a:prstGeom prst="roundRect">
            <a:avLst/>
          </a:prstGeom>
          <a:solidFill>
            <a:srgbClr val="92D05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Нове</a:t>
            </a: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питання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0"/>
            <a:ext cx="7848600" cy="1173162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rgbClr val="0070C0"/>
                </a:solidFill>
              </a:rPr>
              <a:t>Питання задає…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1357298"/>
            <a:ext cx="59677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000000"/>
                </a:solidFill>
              </a:rPr>
              <a:t>Португальський мореплавець…</a:t>
            </a:r>
          </a:p>
          <a:p>
            <a:pPr algn="ctr"/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5143512"/>
            <a:ext cx="3823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err="1" smtClean="0">
                <a:solidFill>
                  <a:srgbClr val="C00000"/>
                </a:solidFill>
              </a:rPr>
              <a:t>Фернан</a:t>
            </a:r>
            <a:r>
              <a:rPr lang="uk-UA" sz="3200" dirty="0" smtClean="0">
                <a:solidFill>
                  <a:srgbClr val="C00000"/>
                </a:solidFill>
              </a:rPr>
              <a:t> Магеллан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428736"/>
            <a:ext cx="8072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7030A0"/>
                </a:solidFill>
              </a:rPr>
              <a:t>Під час навколосвітньої подорожі я відкрив Тихий океан, Філіппінські острови, острів Вогняна Земля. Чому вони отримали такі назви?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8" name="Picture 4" descr="http://img837.imageshack.us/img837/826/ferdinandmagella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285992"/>
            <a:ext cx="2520280" cy="2807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Documents and Settings\User\Рабочий стол\08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071678"/>
            <a:ext cx="3251200" cy="325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200stran.ru/images/maps/1287673924_d62e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2000240"/>
            <a:ext cx="6832875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 bwMode="auto">
          <a:xfrm>
            <a:off x="1214414" y="4429132"/>
            <a:ext cx="1500198" cy="928694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Тихий</a:t>
            </a:r>
          </a:p>
          <a:p>
            <a:pPr marL="0" marR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0" dirty="0" smtClean="0">
                <a:solidFill>
                  <a:srgbClr val="C00000"/>
                </a:solidFill>
              </a:rPr>
              <a:t>океан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2071670" y="5429264"/>
            <a:ext cx="2071702" cy="1285884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0" dirty="0" smtClean="0">
                <a:solidFill>
                  <a:srgbClr val="C00000"/>
                </a:solidFill>
              </a:rPr>
              <a:t>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-в</a:t>
            </a:r>
          </a:p>
          <a:p>
            <a:pPr marL="0" marR="0" indent="0" algn="ctr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0" dirty="0" smtClean="0">
                <a:solidFill>
                  <a:srgbClr val="C00000"/>
                </a:solidFill>
              </a:rPr>
              <a:t>Вогняна</a:t>
            </a:r>
          </a:p>
          <a:p>
            <a:pPr marL="0" marR="0" indent="0" algn="ctr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Земля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5929322" y="4286256"/>
            <a:ext cx="2571768" cy="9144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Філіппінські о-ви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6143636" y="2143116"/>
            <a:ext cx="2571768" cy="9144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Філіппінські о-ви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142852"/>
            <a:ext cx="7748275" cy="2157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300"/>
              </a:lnSpc>
            </a:pPr>
            <a:r>
              <a:rPr lang="uk-UA" b="0" dirty="0" err="1" smtClean="0">
                <a:solidFill>
                  <a:srgbClr val="002060"/>
                </a:solidFill>
              </a:rPr>
              <a:t>“Велике</a:t>
            </a:r>
            <a:r>
              <a:rPr lang="uk-UA" b="0" dirty="0" smtClean="0">
                <a:solidFill>
                  <a:srgbClr val="002060"/>
                </a:solidFill>
              </a:rPr>
              <a:t> Південне </a:t>
            </a:r>
            <a:r>
              <a:rPr lang="uk-UA" b="0" dirty="0" err="1" smtClean="0">
                <a:solidFill>
                  <a:srgbClr val="002060"/>
                </a:solidFill>
              </a:rPr>
              <a:t>море”</a:t>
            </a:r>
            <a:r>
              <a:rPr lang="uk-UA" b="0" dirty="0" smtClean="0">
                <a:solidFill>
                  <a:srgbClr val="002060"/>
                </a:solidFill>
              </a:rPr>
              <a:t> названо </a:t>
            </a:r>
            <a:r>
              <a:rPr lang="uk-UA" dirty="0" smtClean="0">
                <a:solidFill>
                  <a:srgbClr val="002060"/>
                </a:solidFill>
              </a:rPr>
              <a:t>Тихим океаном</a:t>
            </a:r>
          </a:p>
          <a:p>
            <a:pPr>
              <a:lnSpc>
                <a:spcPts val="2300"/>
              </a:lnSpc>
            </a:pPr>
            <a:r>
              <a:rPr lang="uk-UA" b="0" dirty="0" smtClean="0">
                <a:solidFill>
                  <a:srgbClr val="002060"/>
                </a:solidFill>
              </a:rPr>
              <a:t>тому, що восени океан зазвичай спокійний, шторми</a:t>
            </a:r>
          </a:p>
          <a:p>
            <a:pPr>
              <a:lnSpc>
                <a:spcPts val="2300"/>
              </a:lnSpc>
            </a:pPr>
            <a:r>
              <a:rPr lang="uk-UA" b="0" dirty="0" smtClean="0">
                <a:solidFill>
                  <a:srgbClr val="002060"/>
                </a:solidFill>
              </a:rPr>
              <a:t>бувають рідко;</a:t>
            </a:r>
          </a:p>
          <a:p>
            <a:pPr>
              <a:lnSpc>
                <a:spcPts val="2300"/>
              </a:lnSpc>
            </a:pPr>
            <a:r>
              <a:rPr lang="uk-UA" dirty="0" smtClean="0">
                <a:solidFill>
                  <a:srgbClr val="002060"/>
                </a:solidFill>
              </a:rPr>
              <a:t>Острів Вогняна Земля </a:t>
            </a:r>
            <a:r>
              <a:rPr lang="uk-UA" b="0" dirty="0" smtClean="0">
                <a:solidFill>
                  <a:srgbClr val="002060"/>
                </a:solidFill>
              </a:rPr>
              <a:t>– відбувалось виверження</a:t>
            </a:r>
          </a:p>
          <a:p>
            <a:pPr>
              <a:lnSpc>
                <a:spcPts val="2300"/>
              </a:lnSpc>
            </a:pPr>
            <a:r>
              <a:rPr lang="uk-UA" b="0" dirty="0" smtClean="0">
                <a:solidFill>
                  <a:srgbClr val="002060"/>
                </a:solidFill>
              </a:rPr>
              <a:t>Вулкана;</a:t>
            </a:r>
          </a:p>
          <a:p>
            <a:pPr>
              <a:lnSpc>
                <a:spcPts val="2300"/>
              </a:lnSpc>
            </a:pPr>
            <a:r>
              <a:rPr lang="uk-UA" dirty="0" smtClean="0">
                <a:solidFill>
                  <a:srgbClr val="002060"/>
                </a:solidFill>
              </a:rPr>
              <a:t>Філіппінські острови </a:t>
            </a:r>
            <a:r>
              <a:rPr lang="uk-UA" b="0" dirty="0" smtClean="0">
                <a:solidFill>
                  <a:srgbClr val="002060"/>
                </a:solidFill>
              </a:rPr>
              <a:t>– на честь іспанського короля</a:t>
            </a:r>
          </a:p>
          <a:p>
            <a:pPr>
              <a:lnSpc>
                <a:spcPts val="2300"/>
              </a:lnSpc>
            </a:pPr>
            <a:r>
              <a:rPr lang="uk-UA" b="0" dirty="0" err="1" smtClean="0">
                <a:solidFill>
                  <a:srgbClr val="002060"/>
                </a:solidFill>
              </a:rPr>
              <a:t>Філіппа</a:t>
            </a:r>
            <a:r>
              <a:rPr lang="uk-UA" b="0" dirty="0" smtClean="0">
                <a:solidFill>
                  <a:srgbClr val="002060"/>
                </a:solidFill>
              </a:rPr>
              <a:t> ІІ.</a:t>
            </a:r>
            <a:endParaRPr lang="ru-RU" b="0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 bwMode="auto">
          <a:xfrm>
            <a:off x="142844" y="6429396"/>
            <a:ext cx="1285884" cy="285752"/>
          </a:xfrm>
          <a:prstGeom prst="roundRect">
            <a:avLst/>
          </a:prstGeom>
          <a:solidFill>
            <a:srgbClr val="92D05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Нове</a:t>
            </a: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питання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0"/>
            <a:ext cx="7848600" cy="1173162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rgbClr val="0070C0"/>
                </a:solidFill>
              </a:rPr>
              <a:t>Питання задає…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9983" y="1357298"/>
            <a:ext cx="53640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000000"/>
                </a:solidFill>
              </a:rPr>
              <a:t>Венеціанський мандрівник…</a:t>
            </a:r>
          </a:p>
          <a:p>
            <a:pPr algn="ctr"/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5361" y="5143512"/>
            <a:ext cx="2613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Марко Поло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285860"/>
            <a:ext cx="80724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7030A0"/>
                </a:solidFill>
              </a:rPr>
              <a:t>У 1298 році я написав книгу про свої подорожі на схід. Навіть Х.Колумб (200 років потому) заглядав до неї. Які відповіді на свої питання шукали Колумб та інші мандрівники?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Documents and Settings\User\Рабочий стол\Новая папка\16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857364"/>
            <a:ext cx="3251200" cy="3251200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200px-Marco_Polo_portra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000240"/>
            <a:ext cx="2275433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/>
      <p:bldP spid="6" grpId="1"/>
      <p:bldP spid="7" grpId="0"/>
    </p:bldLst>
  </p:timing>
</p:sld>
</file>

<file path=ppt/theme/theme1.xml><?xml version="1.0" encoding="utf-8"?>
<a:theme xmlns:a="http://schemas.openxmlformats.org/drawingml/2006/main" name="гео компас6">
  <a:themeElements>
    <a:clrScheme name="Другая 13">
      <a:dk1>
        <a:srgbClr val="0070C0"/>
      </a:dk1>
      <a:lt1>
        <a:srgbClr val="FFFFFF"/>
      </a:lt1>
      <a:dk2>
        <a:srgbClr val="0070C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FFFF00"/>
      </a:hlink>
      <a:folHlink>
        <a:srgbClr val="FF00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400</TotalTime>
  <Words>425</Words>
  <Application>Microsoft Office PowerPoint</Application>
  <PresentationFormat>Экран (4:3)</PresentationFormat>
  <Paragraphs>88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гео компас6</vt:lpstr>
      <vt:lpstr>ГЕОГРАФІЧНЕ ПІЗНАННЯ ЗЕМЛІ</vt:lpstr>
      <vt:lpstr>Слайд 2</vt:lpstr>
      <vt:lpstr>Питання задає…</vt:lpstr>
      <vt:lpstr>Канарські острови</vt:lpstr>
      <vt:lpstr>Питання задає…</vt:lpstr>
      <vt:lpstr>Америка</vt:lpstr>
      <vt:lpstr>Питання задає…</vt:lpstr>
      <vt:lpstr>Слайд 8</vt:lpstr>
      <vt:lpstr>Питання задає…</vt:lpstr>
      <vt:lpstr>Мріяли знайти морський шлях на схід до Індії та Китаю</vt:lpstr>
      <vt:lpstr>Питання задає…</vt:lpstr>
      <vt:lpstr>Відкрити шлях в Індію навколо Африки</vt:lpstr>
      <vt:lpstr>Питання задає…</vt:lpstr>
      <vt:lpstr>Берингова протока Берингове море </vt:lpstr>
      <vt:lpstr>Питання задають…</vt:lpstr>
      <vt:lpstr>Материк Австралія </vt:lpstr>
      <vt:lpstr>Питання задає…</vt:lpstr>
      <vt:lpstr>Станція “Академік Вернадський” </vt:lpstr>
      <vt:lpstr>Питання задає…</vt:lpstr>
      <vt:lpstr>Перша російська навколосвітня експедиція 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[Название проекта] Анализ причин неудачи </dc:title>
  <dc:subject/>
  <dc:creator>Пользователь</dc:creator>
  <cp:keywords/>
  <dc:description/>
  <cp:lastModifiedBy>Admin</cp:lastModifiedBy>
  <cp:revision>52</cp:revision>
  <dcterms:created xsi:type="dcterms:W3CDTF">2010-08-01T17:57:16Z</dcterms:created>
  <dcterms:modified xsi:type="dcterms:W3CDTF">2013-12-16T12:52:15Z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TC010184551049</vt:lpwstr>
  </property>
</Properties>
</file>